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1" r:id="rId3"/>
    <p:sldId id="258" r:id="rId4"/>
    <p:sldId id="257" r:id="rId5"/>
    <p:sldId id="259" r:id="rId6"/>
    <p:sldId id="330" r:id="rId7"/>
    <p:sldId id="334" r:id="rId8"/>
    <p:sldId id="280" r:id="rId9"/>
    <p:sldId id="281" r:id="rId10"/>
    <p:sldId id="282" r:id="rId11"/>
    <p:sldId id="283" r:id="rId12"/>
    <p:sldId id="284" r:id="rId13"/>
    <p:sldId id="293" r:id="rId14"/>
    <p:sldId id="300" r:id="rId15"/>
    <p:sldId id="294" r:id="rId16"/>
    <p:sldId id="295" r:id="rId17"/>
    <p:sldId id="296" r:id="rId18"/>
    <p:sldId id="297" r:id="rId19"/>
    <p:sldId id="298" r:id="rId20"/>
    <p:sldId id="299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319" r:id="rId39"/>
    <p:sldId id="318" r:id="rId40"/>
    <p:sldId id="320" r:id="rId41"/>
    <p:sldId id="332" r:id="rId42"/>
    <p:sldId id="328" r:id="rId43"/>
    <p:sldId id="327" r:id="rId44"/>
    <p:sldId id="260" r:id="rId45"/>
    <p:sldId id="262" r:id="rId46"/>
    <p:sldId id="278" r:id="rId47"/>
    <p:sldId id="263" r:id="rId48"/>
    <p:sldId id="264" r:id="rId49"/>
    <p:sldId id="266" r:id="rId50"/>
    <p:sldId id="267" r:id="rId51"/>
    <p:sldId id="329" r:id="rId52"/>
    <p:sldId id="272" r:id="rId53"/>
    <p:sldId id="285" r:id="rId54"/>
    <p:sldId id="286" r:id="rId55"/>
    <p:sldId id="287" r:id="rId56"/>
    <p:sldId id="288" r:id="rId57"/>
    <p:sldId id="290" r:id="rId58"/>
    <p:sldId id="273" r:id="rId59"/>
    <p:sldId id="277" r:id="rId60"/>
    <p:sldId id="268" r:id="rId61"/>
    <p:sldId id="269" r:id="rId62"/>
    <p:sldId id="333" r:id="rId63"/>
    <p:sldId id="270" r:id="rId64"/>
    <p:sldId id="271" r:id="rId65"/>
    <p:sldId id="274" r:id="rId66"/>
    <p:sldId id="275" r:id="rId67"/>
    <p:sldId id="291" r:id="rId68"/>
    <p:sldId id="321" r:id="rId69"/>
    <p:sldId id="322" r:id="rId70"/>
    <p:sldId id="323" r:id="rId71"/>
    <p:sldId id="326" r:id="rId72"/>
    <p:sldId id="324" r:id="rId73"/>
    <p:sldId id="325" r:id="rId74"/>
    <p:sldId id="276" r:id="rId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Untitled Section" id="{7C8DB4DE-7624-49C9-A6FE-8FF374414161}">
          <p14:sldIdLst>
            <p14:sldId id="256"/>
            <p14:sldId id="331"/>
            <p14:sldId id="258"/>
            <p14:sldId id="257"/>
            <p14:sldId id="259"/>
            <p14:sldId id="330"/>
            <p14:sldId id="334"/>
            <p14:sldId id="280"/>
            <p14:sldId id="281"/>
            <p14:sldId id="282"/>
            <p14:sldId id="283"/>
            <p14:sldId id="284"/>
            <p14:sldId id="293"/>
            <p14:sldId id="300"/>
            <p14:sldId id="294"/>
            <p14:sldId id="295"/>
            <p14:sldId id="296"/>
            <p14:sldId id="297"/>
            <p14:sldId id="298"/>
            <p14:sldId id="299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9"/>
            <p14:sldId id="318"/>
            <p14:sldId id="320"/>
            <p14:sldId id="332"/>
            <p14:sldId id="328"/>
            <p14:sldId id="327"/>
            <p14:sldId id="260"/>
            <p14:sldId id="262"/>
            <p14:sldId id="278"/>
            <p14:sldId id="263"/>
            <p14:sldId id="264"/>
            <p14:sldId id="266"/>
            <p14:sldId id="267"/>
            <p14:sldId id="329"/>
            <p14:sldId id="272"/>
            <p14:sldId id="285"/>
            <p14:sldId id="286"/>
            <p14:sldId id="287"/>
            <p14:sldId id="288"/>
            <p14:sldId id="290"/>
            <p14:sldId id="273"/>
            <p14:sldId id="277"/>
            <p14:sldId id="268"/>
            <p14:sldId id="269"/>
            <p14:sldId id="333"/>
            <p14:sldId id="270"/>
            <p14:sldId id="271"/>
            <p14:sldId id="274"/>
            <p14:sldId id="275"/>
            <p14:sldId id="291"/>
            <p14:sldId id="321"/>
            <p14:sldId id="322"/>
            <p14:sldId id="323"/>
            <p14:sldId id="326"/>
            <p14:sldId id="324"/>
            <p14:sldId id="325"/>
            <p14:sldId id="27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1c8083c0ce99adce/Desktop/GRAPHICAL%20PRESENTATION/RESULT%20ANALYSIS%20GRAPH/DEPARTMENT%20RESUL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1c8083c0ce99adce/Desktop/GRAPHICAL%20PRESENTATION/RESULT%20ANALYSIS%20GRAPH/ENROLLED%20AND%20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UG RESULT ANALYSIS 2015-2016</a:t>
            </a:r>
          </a:p>
        </c:rich>
      </c:tx>
      <c:layout>
        <c:manualLayout>
          <c:xMode val="edge"/>
          <c:yMode val="edge"/>
          <c:x val="0.28476272582715501"/>
          <c:y val="1.2248647545166884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3.1638056217795245E-2"/>
          <c:y val="0.26413113082250245"/>
          <c:w val="0.9390334092535958"/>
          <c:h val="0.64627563819739986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TOTAL STUDENTS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176</c:v>
                </c:pt>
                <c:pt idx="1">
                  <c:v>152</c:v>
                </c:pt>
                <c:pt idx="2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E2-4133-8A38-539A0C856F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PASS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140</c:v>
                </c:pt>
                <c:pt idx="1">
                  <c:v>144</c:v>
                </c:pt>
                <c:pt idx="2">
                  <c:v>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BE2-4133-8A38-539A0C856F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FAIL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35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BE2-4133-8A38-539A0C856F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ABSENT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BE2-4133-8A38-539A0C856FEE}"/>
            </c:ext>
          </c:extLst>
        </c:ser>
        <c:dLbls>
          <c:showVal val="1"/>
        </c:dLbls>
        <c:gapWidth val="65"/>
        <c:axId val="108766720"/>
        <c:axId val="108768256"/>
      </c:barChart>
      <c:catAx>
        <c:axId val="1087667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768256"/>
        <c:crosses val="autoZero"/>
        <c:auto val="1"/>
        <c:lblAlgn val="ctr"/>
        <c:lblOffset val="100"/>
      </c:catAx>
      <c:valAx>
        <c:axId val="10876825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tickLblPos val="nextTo"/>
        <c:crossAx val="10876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UG RESULT ANALYSIS 2016-2017</a:t>
            </a:r>
          </a:p>
        </c:rich>
      </c:tx>
      <c:layout>
        <c:manualLayout>
          <c:xMode val="edge"/>
          <c:yMode val="edge"/>
          <c:x val="0.2847627075957298"/>
          <c:y val="5.3554075320640473E-4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3.1638056217795245E-2"/>
          <c:y val="0.26413113082250245"/>
          <c:w val="0.9390334092535958"/>
          <c:h val="0.64627563819739986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TOTAL STUDENTS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205</c:v>
                </c:pt>
                <c:pt idx="1">
                  <c:v>183</c:v>
                </c:pt>
                <c:pt idx="2">
                  <c:v>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A8D-4288-86F2-84BC2E9DD19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PASS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183</c:v>
                </c:pt>
                <c:pt idx="1">
                  <c:v>117</c:v>
                </c:pt>
                <c:pt idx="2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A8D-4288-86F2-84BC2E9DD19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FAIL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19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A8D-4288-86F2-84BC2E9DD19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ABSENT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3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A8D-4288-86F2-84BC2E9DD19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A8D-4288-86F2-84BC2E9DD19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A8D-4288-86F2-84BC2E9DD19E}"/>
            </c:ext>
          </c:extLst>
        </c:ser>
        <c:dLbls>
          <c:showVal val="1"/>
        </c:dLbls>
        <c:gapWidth val="65"/>
        <c:axId val="108815872"/>
        <c:axId val="108817408"/>
      </c:barChart>
      <c:catAx>
        <c:axId val="1088158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817408"/>
        <c:crosses val="autoZero"/>
        <c:auto val="1"/>
        <c:lblAlgn val="ctr"/>
        <c:lblOffset val="100"/>
      </c:catAx>
      <c:valAx>
        <c:axId val="1088174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tickLblPos val="nextTo"/>
        <c:crossAx val="108815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631734177557724"/>
          <c:y val="0.94388258438071726"/>
          <c:w val="0.33618363128875378"/>
          <c:h val="3.854786679853308E-2"/>
        </c:manualLayout>
      </c:layout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UG RESULT ANALYSIS 2017-2018</a:t>
            </a:r>
          </a:p>
        </c:rich>
      </c:tx>
      <c:layout>
        <c:manualLayout>
          <c:xMode val="edge"/>
          <c:yMode val="edge"/>
          <c:x val="0.28476272582715501"/>
          <c:y val="1.2248647545166884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3.1638015906219522E-2"/>
          <c:y val="0.25827467338008936"/>
          <c:w val="0.9390334092535958"/>
          <c:h val="0.64627563819739986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TOTAL STUDENTS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193</c:v>
                </c:pt>
                <c:pt idx="1">
                  <c:v>184</c:v>
                </c:pt>
                <c:pt idx="2">
                  <c:v>117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8E-47A6-A4E5-F58F38A607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PASS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176</c:v>
                </c:pt>
                <c:pt idx="1">
                  <c:v>180</c:v>
                </c:pt>
                <c:pt idx="2">
                  <c:v>116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28E-47A6-A4E5-F58F38A607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FAIL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28E-47A6-A4E5-F58F38A607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ABSENT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6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28E-47A6-A4E5-F58F38A6071A}"/>
            </c:ext>
          </c:extLst>
        </c:ser>
        <c:dLbls>
          <c:showVal val="1"/>
        </c:dLbls>
        <c:gapWidth val="65"/>
        <c:axId val="108592128"/>
        <c:axId val="108860160"/>
      </c:barChart>
      <c:catAx>
        <c:axId val="1085921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860160"/>
        <c:crosses val="autoZero"/>
        <c:auto val="1"/>
        <c:lblAlgn val="ctr"/>
        <c:lblOffset val="100"/>
      </c:catAx>
      <c:valAx>
        <c:axId val="1088601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tickLblPos val="nextTo"/>
        <c:crossAx val="108592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UG RESULT ANALYSIS 2018-2019</a:t>
            </a:r>
          </a:p>
        </c:rich>
      </c:tx>
      <c:layout>
        <c:manualLayout>
          <c:xMode val="edge"/>
          <c:yMode val="edge"/>
          <c:x val="0.28476272582715501"/>
          <c:y val="1.2248647545166884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3.1638056217795245E-2"/>
          <c:y val="0.26413113082250245"/>
          <c:w val="0.9390334092535958"/>
          <c:h val="0.64627563819739986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TOTAL STUDENTS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179</c:v>
                </c:pt>
                <c:pt idx="1">
                  <c:v>205</c:v>
                </c:pt>
                <c:pt idx="2">
                  <c:v>193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6BA-43C4-B5FF-CE79A6F75FA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PASS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165</c:v>
                </c:pt>
                <c:pt idx="1">
                  <c:v>167</c:v>
                </c:pt>
                <c:pt idx="2">
                  <c:v>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6BA-43C4-B5FF-CE79A6F75FA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FAIL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11</c:v>
                </c:pt>
                <c:pt idx="1">
                  <c:v>25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6BA-43C4-B5FF-CE79A6F75FA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ABSENT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BA1</c:v>
                </c:pt>
                <c:pt idx="1">
                  <c:v>BA2</c:v>
                </c:pt>
                <c:pt idx="2">
                  <c:v>BA3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3</c:v>
                </c:pt>
                <c:pt idx="1">
                  <c:v>0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6BA-43C4-B5FF-CE79A6F75FA1}"/>
            </c:ext>
          </c:extLst>
        </c:ser>
        <c:dLbls>
          <c:showVal val="1"/>
        </c:dLbls>
        <c:gapWidth val="65"/>
        <c:axId val="109015808"/>
        <c:axId val="109017344"/>
      </c:barChart>
      <c:catAx>
        <c:axId val="1090158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17344"/>
        <c:crosses val="autoZero"/>
        <c:auto val="1"/>
        <c:lblAlgn val="ctr"/>
        <c:lblOffset val="100"/>
      </c:catAx>
      <c:valAx>
        <c:axId val="1090173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tickLblPos val="nextTo"/>
        <c:crossAx val="10901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3200" b="0" dirty="0"/>
              <a:t>UG</a:t>
            </a:r>
            <a:r>
              <a:rPr lang="en-IN" sz="3200" b="0" baseline="0" dirty="0"/>
              <a:t> RESULT ANALYSIS 2019-2020</a:t>
            </a:r>
            <a:endParaRPr lang="en-IN" sz="3200" b="0" dirty="0"/>
          </a:p>
        </c:rich>
      </c:tx>
      <c:layout>
        <c:manualLayout>
          <c:xMode val="edge"/>
          <c:yMode val="edge"/>
          <c:x val="0.14315763860355762"/>
          <c:y val="1.5205374475501821E-4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3.3228228582205671E-2"/>
          <c:y val="0.15718739503838358"/>
          <c:w val="0.94583731659093273"/>
          <c:h val="0.72264583341079447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3"/>
                <c:pt idx="0">
                  <c:v>B.A. I</c:v>
                </c:pt>
                <c:pt idx="1">
                  <c:v>B.A. II</c:v>
                </c:pt>
                <c:pt idx="2">
                  <c:v>B.A. III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193</c:v>
                </c:pt>
                <c:pt idx="1">
                  <c:v>191</c:v>
                </c:pt>
                <c:pt idx="2">
                  <c:v>186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2C-4EBE-86AA-9206628A28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PASS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3"/>
                <c:pt idx="0">
                  <c:v>B.A. I</c:v>
                </c:pt>
                <c:pt idx="1">
                  <c:v>B.A. II</c:v>
                </c:pt>
                <c:pt idx="2">
                  <c:v>B.A. III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193</c:v>
                </c:pt>
                <c:pt idx="1">
                  <c:v>191</c:v>
                </c:pt>
                <c:pt idx="2">
                  <c:v>186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D2C-4EBE-86AA-9206628A28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FAIL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3"/>
                <c:pt idx="0">
                  <c:v>B.A. I</c:v>
                </c:pt>
                <c:pt idx="1">
                  <c:v>B.A. II</c:v>
                </c:pt>
                <c:pt idx="2">
                  <c:v>B.A. III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D2C-4EBE-86AA-9206628A28C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ABSENT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3"/>
                <c:pt idx="0">
                  <c:v>B.A. I</c:v>
                </c:pt>
                <c:pt idx="1">
                  <c:v>B.A. II</c:v>
                </c:pt>
                <c:pt idx="2">
                  <c:v>B.A. III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D2C-4EBE-86AA-9206628A28CB}"/>
            </c:ext>
          </c:extLst>
        </c:ser>
        <c:gapWidth val="219"/>
        <c:overlap val="-27"/>
        <c:axId val="108970752"/>
        <c:axId val="108972288"/>
      </c:barChart>
      <c:catAx>
        <c:axId val="1089707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972288"/>
        <c:crosses val="autoZero"/>
        <c:auto val="1"/>
        <c:lblAlgn val="ctr"/>
        <c:lblOffset val="100"/>
      </c:catAx>
      <c:valAx>
        <c:axId val="1089722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970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PASS PERCENTAGE IN </a:t>
            </a:r>
            <a:r>
              <a:rPr lang="en-US">
                <a:highlight>
                  <a:srgbClr val="FFFF00"/>
                </a:highlight>
              </a:rPr>
              <a:t>M.A.-POLITICAL SCIENCE</a:t>
            </a:r>
            <a:r>
              <a:rPr lang="en-US"/>
              <a:t> FROM 2014-15 TO 2019-20</a:t>
            </a:r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'[DEPARTMENT RESULTS.xlsx]MA-POL'!$C$6</c:f>
              <c:strCache>
                <c:ptCount val="1"/>
                <c:pt idx="0">
                  <c:v>2014-15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'[DEPARTMENT RESULTS.xlsx]MA-POL'!$D$5</c:f>
              <c:strCache>
                <c:ptCount val="1"/>
                <c:pt idx="0">
                  <c:v>PASS%</c:v>
                </c:pt>
              </c:strCache>
            </c:strRef>
          </c:cat>
          <c:val>
            <c:numRef>
              <c:f>'[DEPARTMENT RESULTS.xlsx]MA-POL'!$D$6</c:f>
              <c:numCache>
                <c:formatCode>0.00%</c:formatCode>
                <c:ptCount val="1"/>
                <c:pt idx="0">
                  <c:v>0.87500000000000078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11-4B14-A4D5-0CEAD93AD18E}"/>
            </c:ext>
          </c:extLst>
        </c:ser>
        <c:ser>
          <c:idx val="1"/>
          <c:order val="1"/>
          <c:tx>
            <c:strRef>
              <c:f>'[DEPARTMENT RESULTS.xlsx]MA-POL'!$C$7</c:f>
              <c:strCache>
                <c:ptCount val="1"/>
                <c:pt idx="0">
                  <c:v>2015-16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'[DEPARTMENT RESULTS.xlsx]MA-POL'!$D$5</c:f>
              <c:strCache>
                <c:ptCount val="1"/>
                <c:pt idx="0">
                  <c:v>PASS%</c:v>
                </c:pt>
              </c:strCache>
            </c:strRef>
          </c:cat>
          <c:val>
            <c:numRef>
              <c:f>'[DEPARTMENT RESULTS.xlsx]MA-POL'!$D$7</c:f>
              <c:numCache>
                <c:formatCode>0.00%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11-4B14-A4D5-0CEAD93AD18E}"/>
            </c:ext>
          </c:extLst>
        </c:ser>
        <c:ser>
          <c:idx val="2"/>
          <c:order val="2"/>
          <c:tx>
            <c:strRef>
              <c:f>'[DEPARTMENT RESULTS.xlsx]MA-POL'!$C$8</c:f>
              <c:strCache>
                <c:ptCount val="1"/>
                <c:pt idx="0">
                  <c:v>2016-17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'[DEPARTMENT RESULTS.xlsx]MA-POL'!$D$5</c:f>
              <c:strCache>
                <c:ptCount val="1"/>
                <c:pt idx="0">
                  <c:v>PASS%</c:v>
                </c:pt>
              </c:strCache>
            </c:strRef>
          </c:cat>
          <c:val>
            <c:numRef>
              <c:f>'[DEPARTMENT RESULTS.xlsx]MA-POL'!$D$8</c:f>
              <c:numCache>
                <c:formatCode>0.00%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211-4B14-A4D5-0CEAD93AD18E}"/>
            </c:ext>
          </c:extLst>
        </c:ser>
        <c:ser>
          <c:idx val="3"/>
          <c:order val="3"/>
          <c:tx>
            <c:strRef>
              <c:f>'[DEPARTMENT RESULTS.xlsx]MA-POL'!$C$9</c:f>
              <c:strCache>
                <c:ptCount val="1"/>
                <c:pt idx="0">
                  <c:v>2017-18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'[DEPARTMENT RESULTS.xlsx]MA-POL'!$D$5</c:f>
              <c:strCache>
                <c:ptCount val="1"/>
                <c:pt idx="0">
                  <c:v>PASS%</c:v>
                </c:pt>
              </c:strCache>
            </c:strRef>
          </c:cat>
          <c:val>
            <c:numRef>
              <c:f>'[DEPARTMENT RESULTS.xlsx]MA-POL'!$D$9</c:f>
              <c:numCache>
                <c:formatCode>0.00%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211-4B14-A4D5-0CEAD93AD18E}"/>
            </c:ext>
          </c:extLst>
        </c:ser>
        <c:ser>
          <c:idx val="4"/>
          <c:order val="4"/>
          <c:tx>
            <c:strRef>
              <c:f>'[DEPARTMENT RESULTS.xlsx]MA-POL'!$C$10</c:f>
              <c:strCache>
                <c:ptCount val="1"/>
                <c:pt idx="0">
                  <c:v>2018-19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'[DEPARTMENT RESULTS.xlsx]MA-POL'!$D$5</c:f>
              <c:strCache>
                <c:ptCount val="1"/>
                <c:pt idx="0">
                  <c:v>PASS%</c:v>
                </c:pt>
              </c:strCache>
            </c:strRef>
          </c:cat>
          <c:val>
            <c:numRef>
              <c:f>'[DEPARTMENT RESULTS.xlsx]MA-POL'!$D$10</c:f>
              <c:numCache>
                <c:formatCode>0.00%</c:formatCode>
                <c:ptCount val="1"/>
                <c:pt idx="0">
                  <c:v>0.88240000000000018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211-4B14-A4D5-0CEAD93AD18E}"/>
            </c:ext>
          </c:extLst>
        </c:ser>
        <c:ser>
          <c:idx val="5"/>
          <c:order val="5"/>
          <c:tx>
            <c:strRef>
              <c:f>'[DEPARTMENT RESULTS.xlsx]MA-POL'!$C$11</c:f>
              <c:strCache>
                <c:ptCount val="1"/>
                <c:pt idx="0">
                  <c:v>2019-20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'[DEPARTMENT RESULTS.xlsx]MA-POL'!$D$5</c:f>
              <c:strCache>
                <c:ptCount val="1"/>
                <c:pt idx="0">
                  <c:v>PASS%</c:v>
                </c:pt>
              </c:strCache>
            </c:strRef>
          </c:cat>
          <c:val>
            <c:numRef>
              <c:f>'[DEPARTMENT RESULTS.xlsx]MA-POL'!$D$11</c:f>
              <c:numCache>
                <c:formatCode>0.00%</c:formatCode>
                <c:ptCount val="1"/>
                <c:pt idx="0">
                  <c:v>0.93330000000000002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211-4B14-A4D5-0CEAD93AD18E}"/>
            </c:ext>
          </c:extLst>
        </c:ser>
        <c:ser>
          <c:idx val="6"/>
          <c:order val="6"/>
          <c:tx>
            <c:strRef>
              <c:f>'[DEPARTMENT RESULTS.xlsx]MA-POL'!$C$12</c:f>
              <c:strCache>
                <c:ptCount val="1"/>
                <c:pt idx="0">
                  <c:v>AVERAGE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'[DEPARTMENT RESULTS.xlsx]MA-POL'!$D$5</c:f>
              <c:strCache>
                <c:ptCount val="1"/>
                <c:pt idx="0">
                  <c:v>PASS%</c:v>
                </c:pt>
              </c:strCache>
            </c:strRef>
          </c:cat>
          <c:val>
            <c:numRef>
              <c:f>'[DEPARTMENT RESULTS.xlsx]MA-POL'!$D$12</c:f>
              <c:numCache>
                <c:formatCode>0.00%</c:formatCode>
                <c:ptCount val="1"/>
                <c:pt idx="0">
                  <c:v>0.94860000000000066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211-4B14-A4D5-0CEAD93AD18E}"/>
            </c:ext>
          </c:extLst>
        </c:ser>
        <c:gapWidth val="160"/>
        <c:axId val="74208384"/>
        <c:axId val="74209920"/>
      </c:barChart>
      <c:catAx>
        <c:axId val="742083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09920"/>
        <c:crosses val="autoZero"/>
        <c:auto val="1"/>
        <c:lblAlgn val="ctr"/>
        <c:lblOffset val="100"/>
      </c:catAx>
      <c:valAx>
        <c:axId val="74209920"/>
        <c:scaling>
          <c:orientation val="minMax"/>
        </c:scaling>
        <c:axPos val="l"/>
        <c:numFmt formatCode="0.0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08384"/>
        <c:crosses val="autoZero"/>
        <c:crossBetween val="between"/>
      </c:valAx>
      <c:spPr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p3d contourW="12700">
          <a:contourClr>
            <a:schemeClr val="accent2"/>
          </a:contourClr>
        </a:sp3d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IN" dirty="0"/>
              <a:t>COMPARISON OF ENROLLED AND PASS WITH PASS% IN M.A.-POLITICAL SCIENCE </a:t>
            </a:r>
          </a:p>
        </c:rich>
      </c:tx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3.8067234984056751E-2"/>
          <c:y val="0.2102530758299857"/>
          <c:w val="0.89536310275265096"/>
          <c:h val="0.5784273596244015"/>
        </c:manualLayout>
      </c:layout>
      <c:barChart>
        <c:barDir val="col"/>
        <c:grouping val="clustered"/>
        <c:ser>
          <c:idx val="0"/>
          <c:order val="0"/>
          <c:tx>
            <c:strRef>
              <c:f>'[ENROLLED AND RESULTS.xlsx]MA-POL'!$D$4:$D$5</c:f>
              <c:strCache>
                <c:ptCount val="2"/>
                <c:pt idx="0">
                  <c:v>ENROLLED AND EXAM RESULT OF M.A.-POLITICAL SCIENCE</c:v>
                </c:pt>
                <c:pt idx="1">
                  <c:v>ENROLLED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strRef>
              <c:f>'[ENROLLED AND RESULTS.xlsx]MA-POL'!$C$6:$C$11</c:f>
              <c:strCache>
                <c:ptCount val="6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  <c:pt idx="5">
                  <c:v>2019-20</c:v>
                </c:pt>
              </c:strCache>
            </c:strRef>
          </c:cat>
          <c:val>
            <c:numRef>
              <c:f>'[ENROLLED AND RESULTS.xlsx]MA-POL'!$D$6:$D$11</c:f>
              <c:numCache>
                <c:formatCode>General</c:formatCode>
                <c:ptCount val="6"/>
                <c:pt idx="0">
                  <c:v>16</c:v>
                </c:pt>
                <c:pt idx="1">
                  <c:v>13</c:v>
                </c:pt>
                <c:pt idx="2">
                  <c:v>14</c:v>
                </c:pt>
                <c:pt idx="3">
                  <c:v>16</c:v>
                </c:pt>
                <c:pt idx="4">
                  <c:v>17</c:v>
                </c:pt>
                <c:pt idx="5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20-49A1-A228-EBDE585F977B}"/>
            </c:ext>
          </c:extLst>
        </c:ser>
        <c:ser>
          <c:idx val="1"/>
          <c:order val="1"/>
          <c:tx>
            <c:strRef>
              <c:f>'[ENROLLED AND RESULTS.xlsx]MA-POL'!$E$4:$E$5</c:f>
              <c:strCache>
                <c:ptCount val="2"/>
                <c:pt idx="0">
                  <c:v>ENROLLED AND EXAM RESULT OF M.A.-POLITICAL SCIENCE</c:v>
                </c:pt>
                <c:pt idx="1">
                  <c:v>APPEAED IN EXAM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strRef>
              <c:f>'[ENROLLED AND RESULTS.xlsx]MA-POL'!$C$6:$C$11</c:f>
              <c:strCache>
                <c:ptCount val="6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  <c:pt idx="5">
                  <c:v>2019-20</c:v>
                </c:pt>
              </c:strCache>
            </c:strRef>
          </c:cat>
          <c:val>
            <c:numRef>
              <c:f>'[ENROLLED AND RESULTS.xlsx]MA-POL'!$E$6:$E$11</c:f>
              <c:numCache>
                <c:formatCode>General</c:formatCode>
                <c:ptCount val="6"/>
                <c:pt idx="0">
                  <c:v>16</c:v>
                </c:pt>
                <c:pt idx="1">
                  <c:v>13</c:v>
                </c:pt>
                <c:pt idx="2">
                  <c:v>13</c:v>
                </c:pt>
                <c:pt idx="3">
                  <c:v>16</c:v>
                </c:pt>
                <c:pt idx="4">
                  <c:v>17</c:v>
                </c:pt>
                <c:pt idx="5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A20-49A1-A228-EBDE585F977B}"/>
            </c:ext>
          </c:extLst>
        </c:ser>
        <c:ser>
          <c:idx val="2"/>
          <c:order val="2"/>
          <c:tx>
            <c:strRef>
              <c:f>'[ENROLLED AND RESULTS.xlsx]MA-POL'!$F$4:$F$5</c:f>
              <c:strCache>
                <c:ptCount val="2"/>
                <c:pt idx="0">
                  <c:v>ENROLLED AND EXAM RESULT OF M.A.-POLITICAL SCIENCE</c:v>
                </c:pt>
                <c:pt idx="1">
                  <c:v>PASS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strRef>
              <c:f>'[ENROLLED AND RESULTS.xlsx]MA-POL'!$C$6:$C$11</c:f>
              <c:strCache>
                <c:ptCount val="6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  <c:pt idx="5">
                  <c:v>2019-20</c:v>
                </c:pt>
              </c:strCache>
            </c:strRef>
          </c:cat>
          <c:val>
            <c:numRef>
              <c:f>'[ENROLLED AND RESULTS.xlsx]MA-POL'!$F$6:$F$11</c:f>
              <c:numCache>
                <c:formatCode>General</c:formatCode>
                <c:ptCount val="6"/>
                <c:pt idx="0">
                  <c:v>14</c:v>
                </c:pt>
                <c:pt idx="1">
                  <c:v>13</c:v>
                </c:pt>
                <c:pt idx="2">
                  <c:v>13</c:v>
                </c:pt>
                <c:pt idx="3">
                  <c:v>16</c:v>
                </c:pt>
                <c:pt idx="4">
                  <c:v>15</c:v>
                </c:pt>
                <c:pt idx="5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A20-49A1-A228-EBDE585F977B}"/>
            </c:ext>
          </c:extLst>
        </c:ser>
        <c:gapWidth val="219"/>
        <c:overlap val="-27"/>
        <c:axId val="75246592"/>
        <c:axId val="75272960"/>
      </c:barChart>
      <c:lineChart>
        <c:grouping val="standard"/>
        <c:ser>
          <c:idx val="3"/>
          <c:order val="3"/>
          <c:tx>
            <c:strRef>
              <c:f>'[ENROLLED AND RESULTS.xlsx]MA-POL'!$G$4:$G$5</c:f>
              <c:strCache>
                <c:ptCount val="2"/>
                <c:pt idx="0">
                  <c:v>ENROLLED AND EXAM RESULT OF M.A.-POLITICAL SCIENCE</c:v>
                </c:pt>
                <c:pt idx="1">
                  <c:v>PASS%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'[ENROLLED AND RESULTS.xlsx]MA-POL'!$C$6:$C$11</c:f>
              <c:strCache>
                <c:ptCount val="6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  <c:pt idx="5">
                  <c:v>2019-20</c:v>
                </c:pt>
              </c:strCache>
            </c:strRef>
          </c:cat>
          <c:val>
            <c:numRef>
              <c:f>'[ENROLLED AND RESULTS.xlsx]MA-POL'!$G$6:$G$11</c:f>
              <c:numCache>
                <c:formatCode>0.00%</c:formatCode>
                <c:ptCount val="6"/>
                <c:pt idx="0">
                  <c:v>0.87500000000000078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0.88239999999999996</c:v>
                </c:pt>
                <c:pt idx="5">
                  <c:v>0.93330000000000002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A20-49A1-A228-EBDE585F977B}"/>
            </c:ext>
          </c:extLst>
        </c:ser>
        <c:marker val="1"/>
        <c:axId val="75280384"/>
        <c:axId val="75274496"/>
      </c:lineChart>
      <c:catAx>
        <c:axId val="752465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272960"/>
        <c:crosses val="autoZero"/>
        <c:auto val="1"/>
        <c:lblAlgn val="ctr"/>
        <c:lblOffset val="100"/>
      </c:catAx>
      <c:valAx>
        <c:axId val="752729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246592"/>
        <c:crosses val="autoZero"/>
        <c:crossBetween val="between"/>
      </c:valAx>
      <c:valAx>
        <c:axId val="75274496"/>
        <c:scaling>
          <c:orientation val="minMax"/>
        </c:scaling>
        <c:axPos val="r"/>
        <c:numFmt formatCode="0.0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280384"/>
        <c:crosses val="max"/>
        <c:crossBetween val="between"/>
      </c:valAx>
      <c:catAx>
        <c:axId val="75280384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75274496"/>
        <c:crosses val="autoZero"/>
        <c:auto val="1"/>
        <c:lblAlgn val="ctr"/>
        <c:lblOffset val="100"/>
      </c:catAx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DBCD-EF57-47F7-A58E-F4FB02957CE2}" type="datetimeFigureOut">
              <a:rPr lang="en-IN" smtClean="0"/>
              <a:pPr/>
              <a:t>14-09-2021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7C1142D-BAA2-4171-B366-71D43F67E18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2744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DBCD-EF57-47F7-A58E-F4FB02957CE2}" type="datetimeFigureOut">
              <a:rPr lang="en-IN" smtClean="0"/>
              <a:pPr/>
              <a:t>14-09-2021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142D-BAA2-4171-B366-71D43F67E18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1756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DBCD-EF57-47F7-A58E-F4FB02957CE2}" type="datetimeFigureOut">
              <a:rPr lang="en-IN" smtClean="0"/>
              <a:pPr/>
              <a:t>14-09-2021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142D-BAA2-4171-B366-71D43F67E18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80533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DBCD-EF57-47F7-A58E-F4FB02957CE2}" type="datetimeFigureOut">
              <a:rPr lang="en-IN" smtClean="0"/>
              <a:pPr/>
              <a:t>14-09-2021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142D-BAA2-4171-B366-71D43F67E18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45354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DBCD-EF57-47F7-A58E-F4FB02957CE2}" type="datetimeFigureOut">
              <a:rPr lang="en-IN" smtClean="0"/>
              <a:pPr/>
              <a:t>14-09-2021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142D-BAA2-4171-B366-71D43F67E18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48626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DBCD-EF57-47F7-A58E-F4FB02957CE2}" type="datetimeFigureOut">
              <a:rPr lang="en-IN" smtClean="0"/>
              <a:pPr/>
              <a:t>14-09-2021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142D-BAA2-4171-B366-71D43F67E18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816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DBCD-EF57-47F7-A58E-F4FB02957CE2}" type="datetimeFigureOut">
              <a:rPr lang="en-IN" smtClean="0"/>
              <a:pPr/>
              <a:t>14-09-2021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142D-BAA2-4171-B366-71D43F67E18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5066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DBCD-EF57-47F7-A58E-F4FB02957CE2}" type="datetimeFigureOut">
              <a:rPr lang="en-IN" smtClean="0"/>
              <a:pPr/>
              <a:t>14-09-2021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142D-BAA2-4171-B366-71D43F67E18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56541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DBCD-EF57-47F7-A58E-F4FB02957CE2}" type="datetimeFigureOut">
              <a:rPr lang="en-IN" smtClean="0"/>
              <a:pPr/>
              <a:t>14-09-2021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142D-BAA2-4171-B366-71D43F67E18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84719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DBCD-EF57-47F7-A58E-F4FB02957CE2}" type="datetimeFigureOut">
              <a:rPr lang="en-IN" smtClean="0"/>
              <a:pPr/>
              <a:t>14-09-2021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142D-BAA2-4171-B366-71D43F67E18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8319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1BDDBCD-EF57-47F7-A58E-F4FB02957CE2}" type="datetimeFigureOut">
              <a:rPr lang="en-IN" smtClean="0"/>
              <a:pPr/>
              <a:t>14-09-2021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142D-BAA2-4171-B366-71D43F67E18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7160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DDBCD-EF57-47F7-A58E-F4FB02957CE2}" type="datetimeFigureOut">
              <a:rPr lang="en-IN" smtClean="0"/>
              <a:pPr/>
              <a:t>14-09-2021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7C1142D-BAA2-4171-B366-71D43F67E18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1224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AF7B131-45B7-4759-953D-C87FA35A3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986" y="2998839"/>
            <a:ext cx="12074014" cy="3126657"/>
          </a:xfrm>
          <a:prstGeom prst="rect">
            <a:avLst/>
          </a:prstGeom>
        </p:spPr>
      </p:pic>
      <p:pic>
        <p:nvPicPr>
          <p:cNvPr id="5" name="Picture 4" hidden="1">
            <a:extLst>
              <a:ext uri="{FF2B5EF4-FFF2-40B4-BE49-F238E27FC236}">
                <a16:creationId xmlns:a16="http://schemas.microsoft.com/office/drawing/2014/main" xmlns="" id="{D98CE1AE-8E63-4975-8423-D6AD81174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095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71F116-D73B-4D13-AA61-398535D3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3441"/>
            <a:ext cx="9603275" cy="1049235"/>
          </a:xfrm>
        </p:spPr>
        <p:txBody>
          <a:bodyPr>
            <a:noAutofit/>
          </a:bodyPr>
          <a:lstStyle/>
          <a:p>
            <a:r>
              <a:rPr lang="en-IN" sz="3600" dirty="0"/>
              <a:t>Department of Political science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25AE7A-5D57-4A46-8A9A-A9C1E0273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2800" b="1" dirty="0">
                <a:latin typeface="Comic Sans MS" panose="030F0702030302020204" pitchFamily="66" charset="0"/>
              </a:rPr>
              <a:t>Welcomes NAAC Peer Review Team Visit on 15</a:t>
            </a:r>
            <a:r>
              <a:rPr lang="en-IN" sz="2800" b="1" baseline="30000" dirty="0">
                <a:latin typeface="Comic Sans MS" panose="030F0702030302020204" pitchFamily="66" charset="0"/>
              </a:rPr>
              <a:t>th</a:t>
            </a:r>
            <a:r>
              <a:rPr lang="en-IN" sz="2800" b="1" dirty="0">
                <a:latin typeface="Comic Sans MS" panose="030F0702030302020204" pitchFamily="66" charset="0"/>
              </a:rPr>
              <a:t> and 16</a:t>
            </a:r>
            <a:r>
              <a:rPr lang="en-IN" sz="2800" b="1" baseline="30000" dirty="0">
                <a:latin typeface="Comic Sans MS" panose="030F0702030302020204" pitchFamily="66" charset="0"/>
              </a:rPr>
              <a:t>th</a:t>
            </a:r>
            <a:r>
              <a:rPr lang="en-IN" sz="2800" b="1" dirty="0">
                <a:latin typeface="Comic Sans MS" panose="030F0702030302020204" pitchFamily="66" charset="0"/>
              </a:rPr>
              <a:t> September.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3DAEFABD-16D3-4CE8-8FE5-E2BDA49FD2C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451578" y="732504"/>
            <a:ext cx="8631238" cy="8209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dirty="0"/>
              <a:t>Government </a:t>
            </a:r>
            <a:r>
              <a:rPr lang="en-IN" dirty="0" err="1"/>
              <a:t>Chandulal</a:t>
            </a:r>
            <a:r>
              <a:rPr lang="en-IN" dirty="0"/>
              <a:t> </a:t>
            </a:r>
            <a:r>
              <a:rPr lang="en-IN" dirty="0" err="1"/>
              <a:t>Chandrakar</a:t>
            </a:r>
            <a:r>
              <a:rPr lang="en-IN" dirty="0"/>
              <a:t> Arts and Science College, Patan , </a:t>
            </a:r>
            <a:r>
              <a:rPr lang="en-IN" dirty="0" err="1"/>
              <a:t>Durg</a:t>
            </a:r>
            <a:r>
              <a:rPr lang="en-IN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045952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CCE7B2-5CED-4DCB-89B7-D901DBDC4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2BB8F1-92A3-4AB8-8D4B-9021CA00A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99293"/>
          </a:xfrm>
        </p:spPr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To develop constitutional values like democracy, secularism, liberty, equality and fraternity among the students.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To inculcate knowledge about political theory and philosophy.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To prepare students for competitive exams.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To develop research aptitude among students.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4251793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753CEB-207D-4E8A-9798-F05B24B89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949" y="661644"/>
            <a:ext cx="9603275" cy="1049235"/>
          </a:xfrm>
        </p:spPr>
        <p:txBody>
          <a:bodyPr>
            <a:normAutofit/>
          </a:bodyPr>
          <a:lstStyle/>
          <a:p>
            <a:r>
              <a:rPr lang="en-IN" sz="4800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69B2CA-0D37-48E0-B64B-DAC64BF97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2015732"/>
            <a:ext cx="10696575" cy="3975493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To inculcate research skills among the students to meet environmental, social and political challenges.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To develop and increase self-learning skills among students.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To promote quality in education and constantly strive for excellence in teaching, research and student support.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To enable students to play a pivotal and catalytic role in political process of country by providing them pragmatic knowledge of subject.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142570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EB37EF-DB9E-4C88-92D0-A70985E4A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dirty="0"/>
              <a:t>Core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B03AD6-A756-4A7D-92B4-50E88620C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082407"/>
            <a:ext cx="10534649" cy="3861193"/>
          </a:xfrm>
        </p:spPr>
        <p:txBody>
          <a:bodyPr>
            <a:no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Inculcate the knowledge of Political concepts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Develop  knowledge in Political Science through research and academic inquiry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Cultivate democratic  values so as to promote responsible citizenship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Apply the knowledge of Political Science practically to serve society and community as a whole</a:t>
            </a:r>
            <a:endParaRPr lang="en-I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476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93EBD7-B8CB-40A5-94A2-A733A5C5DA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Course outcomes</a:t>
            </a:r>
          </a:p>
        </p:txBody>
      </p:sp>
    </p:spTree>
    <p:extLst>
      <p:ext uri="{BB962C8B-B14F-4D97-AF65-F5344CB8AC3E}">
        <p14:creationId xmlns:p14="http://schemas.microsoft.com/office/powerpoint/2010/main" xmlns="" val="2193010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3173D9A-7AE5-44FE-B083-5DDC455CA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Undergraduate </a:t>
            </a:r>
            <a:r>
              <a:rPr lang="en-IN" dirty="0"/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xmlns="" val="4352425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E8C5E2-4808-4655-9729-0D237A30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61719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latin typeface="Calibri" panose="020F0502020204030204" pitchFamily="34" charset="0"/>
                <a:cs typeface="Calibri" panose="020F0502020204030204" pitchFamily="34" charset="0"/>
              </a:rPr>
              <a:t>Political theory( paper code 0113)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7E7680-E7B7-40B9-A88B-4FAD4D7F1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To understand the nature scope, significance of political theory.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To acquaint with the theories, approaches, concepts and principles of political theory.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To study the definition of state, its elements evaluate the theories of origin of the state.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To know about the meaning sovereignty, types, characteristics and critically the theories of monism and pluralism.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To learn the origin of the concepts such as power, authority, and legitimacy.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To study the concept of citizenship, rights, liberty, equality and justice.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To study the concept of welfare state.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035419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E9F067-9D9E-4725-8BE0-0E5D14D90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52194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Indian government and politics(paper code-0114)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60B8F7-6E19-4543-9768-D792A96A9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To understand the philosophy of Indian constitutions.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To know the salient features in making of Indian constitution and essence of preamble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To appreciate the fundamental rights and duties and the directive principle of state</a:t>
            </a:r>
            <a:r>
              <a:rPr lang="en-IN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IN" sz="1800" dirty="0">
                <a:latin typeface="Times-Roman"/>
                <a:ea typeface="Calibri" panose="020F0502020204030204" pitchFamily="34" charset="0"/>
                <a:cs typeface="Mangal" panose="02040503050203030202" pitchFamily="18" charset="0"/>
              </a:rPr>
              <a:t>p</a:t>
            </a: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olicy</a:t>
            </a:r>
          </a:p>
          <a:p>
            <a:r>
              <a:rPr lang="en-I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Critically analysing the important institutions of the Indian Union and States: the Executive, the Legislature, </a:t>
            </a:r>
            <a:r>
              <a:rPr lang="en-IN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I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Judiciary, Political Parties.</a:t>
            </a:r>
          </a:p>
          <a:p>
            <a:r>
              <a:rPr lang="en-I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 study the main issues of Indian politics like caste, religion, language, region and poverty.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366668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2E4113-7B5F-4703-B082-0E904376F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391655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latin typeface="Calibri" panose="020F0502020204030204" pitchFamily="34" charset="0"/>
                <a:cs typeface="Calibri" panose="020F0502020204030204" pitchFamily="34" charset="0"/>
              </a:rPr>
              <a:t>Western political thought(paper code-0183)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6BE260-9076-4240-8B9C-E22199C6C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290896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To demonstrate knowledge of key thinkers and concepts like Plato, Aristotle, Machiavelli, Hegel, Green and Mill.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To acquire knowledge about modern political thinkers and theirs view on state craft.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To study the social </a:t>
            </a:r>
            <a:r>
              <a:rPr lang="en-IN" sz="1800" dirty="0" err="1">
                <a:effectLst/>
                <a:latin typeface="Times-Roman"/>
                <a:ea typeface="Calibri" panose="020F0502020204030204" pitchFamily="34" charset="0"/>
                <a:cs typeface="Times-Roman"/>
              </a:rPr>
              <a:t>contractualists</a:t>
            </a: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 thoughts of Hobbes, lock, and Rousseau and</a:t>
            </a:r>
            <a:r>
              <a:rPr lang="en-IN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their view regarding state, government and general will.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To analyse the Marxist philosophy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278061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661D6A-71E0-4815-BBCA-3FC770C13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391655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Comparative Politics(paper code-0184)</a:t>
            </a:r>
            <a:r>
              <a:rPr lang="en-I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/>
            </a:r>
            <a:br>
              <a:rPr lang="en-I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E80DD7-297E-4570-8929-4F8A73F67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Tracing the evolution of Comparative Politics as a discipline and</a:t>
            </a:r>
            <a:r>
              <a:rPr lang="en-IN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I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Investigating the nature, scope and problems of Comparative Politics.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I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Analysing the approaches and models of comparison: systems</a:t>
            </a:r>
            <a:r>
              <a:rPr lang="en-IN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I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analysis and institutional approach.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Conducting an intensive comparative study of the Executive, the Legislature the Judiciary (UK, USA and PRC and Switzerland)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To study the concepts of political socialization, political culture and political parties.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964704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A5CBA2-E2B6-4E38-A77F-39F9B23CE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318869"/>
            <a:ext cx="9603275" cy="1049235"/>
          </a:xfrm>
        </p:spPr>
        <p:txBody>
          <a:bodyPr/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International Relations</a:t>
            </a:r>
            <a:r>
              <a:rPr lang="en-I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( </a:t>
            </a:r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paper code-0244</a:t>
            </a:r>
            <a:r>
              <a:rPr lang="en-I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)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/>
            </a:r>
            <a:b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47A1B-AE76-4BE5-B07C-9FA1885D9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To analyse definition, nature, scope approaches and study methods of international relations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To understand the various concepts like power, balance of power, collective security and diplomacy of international relations.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Understanding international issues like environment, disarmament, globalization and human rights.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83672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EABAD3F0-1A68-4B70-BEF9-C038EB8A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3CF4B3F-0222-442B-89E8-6162B6584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18343"/>
          </a:xfrm>
        </p:spPr>
        <p:txBody>
          <a:bodyPr>
            <a:normAutofit fontScale="92500" lnSpcReduction="20000"/>
          </a:bodyPr>
          <a:lstStyle/>
          <a:p>
            <a:r>
              <a:rPr lang="en-IN" dirty="0"/>
              <a:t>ABOUT THE DEPARTMENT</a:t>
            </a:r>
          </a:p>
          <a:p>
            <a:r>
              <a:rPr lang="en-IN" dirty="0"/>
              <a:t>VISION, MISSION, GOALS, OBJECTIVES AND CORE VALUES </a:t>
            </a:r>
          </a:p>
          <a:p>
            <a:r>
              <a:rPr lang="en-IN" dirty="0"/>
              <a:t>COURSE OUTCOME</a:t>
            </a:r>
          </a:p>
          <a:p>
            <a:r>
              <a:rPr lang="en-IN" dirty="0"/>
              <a:t>PROGRAM OUTCOME</a:t>
            </a:r>
          </a:p>
          <a:p>
            <a:r>
              <a:rPr lang="en-IN" sz="1900" dirty="0"/>
              <a:t>TEACHING METHODOLOGY</a:t>
            </a:r>
          </a:p>
          <a:p>
            <a:r>
              <a:rPr lang="en-IN" dirty="0"/>
              <a:t>FUTURE PLANS </a:t>
            </a:r>
          </a:p>
          <a:p>
            <a:r>
              <a:rPr lang="en-IN" dirty="0"/>
              <a:t>ENROLLMENT DETAILS AND RESULT ANALYSIS</a:t>
            </a:r>
          </a:p>
          <a:p>
            <a:r>
              <a:rPr lang="en-IN" dirty="0"/>
              <a:t>ALUMNI</a:t>
            </a:r>
          </a:p>
          <a:p>
            <a:r>
              <a:rPr lang="en-IN" dirty="0"/>
              <a:t>PROGRAM ORGANIZED AND MEMORABLE EVENTS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958604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E2CA93-7BC7-4C1D-9DD3-BB92C93D0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391655"/>
            <a:ext cx="9603275" cy="1049235"/>
          </a:xfrm>
        </p:spPr>
        <p:txBody>
          <a:bodyPr/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Public Administration(Paper-0245)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/>
            </a:r>
            <a:b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DD08AC-67FE-482D-AA85-F73819491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15"/>
              </a:spcAft>
            </a:pPr>
            <a:r>
              <a:rPr lang="en-I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paper will introduce the students to the basic concepts of Public Administration along with its founding principles, history, nature, scope approaches, study method and new public administration. </a:t>
            </a:r>
          </a:p>
          <a:p>
            <a:pPr>
              <a:spcAft>
                <a:spcPts val="115"/>
              </a:spcAft>
            </a:pPr>
            <a:r>
              <a:rPr lang="en-I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 learn difference between public administration and private administration </a:t>
            </a:r>
          </a:p>
          <a:p>
            <a:pPr>
              <a:spcAft>
                <a:spcPts val="115"/>
              </a:spcAft>
            </a:pPr>
            <a:r>
              <a:rPr lang="en-I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 learn concepts like accountability, organization, leadership, decision, budget and communication.</a:t>
            </a:r>
          </a:p>
          <a:p>
            <a:pPr>
              <a:spcAft>
                <a:spcPts val="115"/>
              </a:spcAft>
            </a:pPr>
            <a:r>
              <a:rPr lang="en-I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 understand the concept of bureaucracy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438181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C9487CA-C20E-491D-9C8C-88866C9C4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Postgraduate program</a:t>
            </a:r>
          </a:p>
        </p:txBody>
      </p:sp>
    </p:spTree>
    <p:extLst>
      <p:ext uri="{BB962C8B-B14F-4D97-AF65-F5344CB8AC3E}">
        <p14:creationId xmlns:p14="http://schemas.microsoft.com/office/powerpoint/2010/main" xmlns="" val="3387956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B503535-BF24-435A-8BF2-EF2513B82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318869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Indian Political thought</a:t>
            </a:r>
            <a:endParaRPr lang="en-IN" sz="28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8B611C5-519D-4BFE-88EE-0143C7F43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Helping the students in accruing knowledge in the field of Indian Political thought in the initial stage of their study. </a:t>
            </a:r>
          </a:p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Give the students an insight into the thoughts of prominent Indian political thinkers like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Kautilya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, Swami Vivekanand, Mahatma Gandhi,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Dr.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Ambedkar, M.N. Roy, Jay Prakash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Narain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, Ram </a:t>
            </a:r>
            <a:r>
              <a:rPr lang="en-IN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anohar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Lohia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1419484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A46697-F865-4463-91C2-44CDB139B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391655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Indian Government and politics-1</a:t>
            </a:r>
            <a:endParaRPr lang="en-IN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36A3C2-EA79-491C-8503-B3B09E8A4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Help studying students historical development of the Constitution, its philosophical bases, its sources and features. </a:t>
            </a:r>
          </a:p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To get students acquainted with knowledge of preamble fundamental rights and duties, amendment process, Union executive, union legislature, Supreme court. </a:t>
            </a:r>
          </a:p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Analysing issues of Indian Polity  like caste, religion, language, region, Corruption and Communalism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759372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9BD173-DC67-4E66-A81F-AAE5DBBF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Comparative politics-1</a:t>
            </a:r>
            <a:endParaRPr lang="en-IN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A39CEE-BC32-4FAB-BE57-C962CD5B8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Tracing the evolution of Comparative Politics as a discipline and</a:t>
            </a:r>
            <a:r>
              <a:rPr lang="en-IN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I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Investigating the nature, scope and problems of Comparative Politics.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I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Analysing the approaches and models of comparison: systems</a:t>
            </a:r>
            <a:r>
              <a:rPr lang="en-IN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I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analysis and institutional approach.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Analysing the growth of </a:t>
            </a:r>
            <a:r>
              <a:rPr lang="en-IN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behaviouralism</a:t>
            </a:r>
            <a:r>
              <a:rPr lang="en-I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and post-</a:t>
            </a:r>
            <a:r>
              <a:rPr lang="en-IN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behaviouralism</a:t>
            </a:r>
            <a:r>
              <a:rPr lang="en-IN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study the concepts of political socialization, political culture and political communication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305412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850022-9E52-4362-A0BF-510061F93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391655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International organization</a:t>
            </a:r>
            <a:endParaRPr lang="en-IN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CFC699-CB83-4F6B-858C-2E2C2D3E3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The expected outcome of the paper is to familiarise students with the workings and functioning of International Organisations , especially the United Nations and enable them to understand the different issues taken up by the UN and other regional organizations like BRICS, SAARC, ASEAN and EU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4125310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CAAD2C-8739-44E0-85D8-2DF4AE629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290294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Western Political thought </a:t>
            </a:r>
            <a:endParaRPr lang="en-IN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3089C2-313D-413E-BB8B-A9DBA2C19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Help analysing the thought various western political thinkers like Plato, Aristotle, Machiavelli, Hobbes, Locke, Rousseau, Mill, Hegel, Green, Marx, Lenin and Mao and their contribution to political thought.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888390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9C4639-DED2-4C20-B89C-6B79D34F3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391655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Indian Government and politics-2</a:t>
            </a:r>
            <a:endParaRPr lang="en-IN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9E6D89-ACE3-4C68-8552-81BFF2F9A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Help students learn in detail  the state executive, state legislature, state judiciary, state finance commission, state election commission, state election commission. </a:t>
            </a:r>
          </a:p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Give insight into issues like demand for new states, state autonomy and interstate  river disputes.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834423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2B530B-DA9F-44C6-A011-4BF2CC717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391655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Comparative politics of developing countries</a:t>
            </a:r>
            <a:endParaRPr lang="en-IN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386643-A928-4BAD-B96E-12FFBA3C0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Help students learn  classification of government, separation of powers, Political institutions, Political parties, pressure groups, bureaucracy. </a:t>
            </a:r>
          </a:p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Study concepts like political modernization, political development and elites.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218018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520DB6-BBCB-4686-860B-9DC958CC7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299819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Indian Foreign Policy</a:t>
            </a:r>
            <a:endParaRPr lang="en-IN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9DD967-3D54-4C8A-846D-40A654424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Help students analyse determinants of Indian foreign policy , India’s relations with UNO, its neighbours and super powers like USA, Russia and India’s response to nuclear disarmament.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434968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1372C5-61BC-4984-9F2C-EEF47A16B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r>
              <a:rPr lang="en-IN" dirty="0"/>
              <a:t>ABOUT THE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04CF04-33DF-4FDF-A00E-E4C184F0D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450613"/>
          </a:xfrm>
        </p:spPr>
        <p:txBody>
          <a:bodyPr/>
          <a:lstStyle/>
          <a:p>
            <a:r>
              <a:rPr lang="en-IN" dirty="0"/>
              <a:t>The college was established on 16th August 1989.</a:t>
            </a:r>
          </a:p>
          <a:p>
            <a:r>
              <a:rPr lang="en-IN" dirty="0"/>
              <a:t>The UG program in the department started in the session 1989-90.</a:t>
            </a:r>
          </a:p>
          <a:p>
            <a:r>
              <a:rPr lang="en-IN" dirty="0"/>
              <a:t>The PG program in the department started in the session 1997-98.</a:t>
            </a:r>
          </a:p>
          <a:p>
            <a:r>
              <a:rPr lang="en-IN" dirty="0"/>
              <a:t>The UG program is based on annual exam evaluation system.</a:t>
            </a:r>
          </a:p>
          <a:p>
            <a:r>
              <a:rPr lang="en-IN" dirty="0"/>
              <a:t>The PG program is based on semester exam evaluation system.</a:t>
            </a:r>
          </a:p>
        </p:txBody>
      </p:sp>
    </p:spTree>
    <p:extLst>
      <p:ext uri="{BB962C8B-B14F-4D97-AF65-F5344CB8AC3E}">
        <p14:creationId xmlns:p14="http://schemas.microsoft.com/office/powerpoint/2010/main" xmlns="" val="1461978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5CC187-A078-4148-B0C8-814E12C2E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61719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Theory of International Relations-1</a:t>
            </a:r>
            <a:endParaRPr lang="en-IN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D94A42-BC8A-4149-BB34-FCD637564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Help students understand meaning , nature scope of international politics, its theories and various concepts like power, balance of power, collective security and national interest.</a:t>
            </a:r>
          </a:p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To get insights into issues like nuclear disarmament, nuclear non proliferation and working of regional organizations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830926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F4634F-276F-412A-B134-054D36308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299819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Public Administration-1</a:t>
            </a:r>
            <a:endParaRPr lang="en-IN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4DFE4A-9C2A-4D77-80E0-A063C465C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study concepts of public administration, of new public administration, Private administration and development administration. </a:t>
            </a:r>
          </a:p>
          <a:p>
            <a:r>
              <a:rPr lang="en-IN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o learn basic administrative theories like organization, centralization-decentralization, executive, recruitment, promotion training and bureaucracy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418695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EC5F3-B774-4E1C-A789-AF051A62E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90294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Research Methodology-1</a:t>
            </a:r>
            <a:endParaRPr lang="en-IN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AFB0FD-657F-4792-92E3-514593A8D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To understand meaning of social research, research problem, hypothesis, research design and social survey. </a:t>
            </a:r>
          </a:p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To learn types of data, types of study and methods of data collection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398050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318051-0B6B-440F-B202-A9EB7D9A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90294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Politics of Chhattisgarh-1</a:t>
            </a:r>
            <a:endParaRPr lang="en-IN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D4384F-5838-42FA-BDB6-F7B1B804F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o help students gain knowledge about formation of Chhattisgarh state, local self government, voting behaviour and issues of Chhattisgarh like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naxalism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06244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9B09ED-5FAF-40C0-9791-D04A85285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309344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Theory of International Relations-2</a:t>
            </a:r>
            <a:endParaRPr lang="en-IN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F2038B-DE52-4345-9A10-C7C1D2DC4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o help students study concepts like Non-Alignment, Cold war and issues like globalization, human rights, terrorism and environment.</a:t>
            </a:r>
          </a:p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To help students understand foreign policies of various countries like USA,  China, Russia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375499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6D49E-A0F3-48D9-8DCE-5AABCDC07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309344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Public Administration-2</a:t>
            </a:r>
            <a:endParaRPr lang="en-IN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66CC5F-5B9A-46F6-B39D-752E54039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o help students analyse various concepts of financial administration, personnel administration, administrative behaviour and issues like corruption and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lokpal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33857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6F9D60-FBDB-4D83-B602-F95A4EA6F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391655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Research Methodology-2</a:t>
            </a:r>
            <a:endParaRPr lang="en-IN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899A5F-92AE-491A-BF73-AAB5001BB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elp students get insights into details of research like sampling, classification, analysis and interpretation of facts and use of statistics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4129235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C2E9F1-13EC-433F-9BF5-1E1E538E4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391655"/>
            <a:ext cx="9603275" cy="1049235"/>
          </a:xfrm>
        </p:spPr>
        <p:txBody>
          <a:bodyPr>
            <a:normAutofit/>
          </a:bodyPr>
          <a:lstStyle/>
          <a:p>
            <a:r>
              <a:rPr lang="en-IN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Politics of Chhattisgarh-2</a:t>
            </a:r>
            <a:endParaRPr lang="en-IN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A086F3-86C8-4BB6-AC83-225BA4973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elp students learn historical and geographical background of </a:t>
            </a:r>
            <a:r>
              <a:rPr lang="en-IN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hhattisgarh, administration in the state from 1857 till 2000, independence movement in the state and prominent personalities of the state.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025449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D97A65-72D9-4145-9014-1C601151CE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Program outcome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E88744D3-FE29-457C-98A6-F832769B6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601480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0799068-F143-4CC3-90E5-ADB524885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254" y="1261719"/>
            <a:ext cx="9603275" cy="1049235"/>
          </a:xfrm>
        </p:spPr>
        <p:txBody>
          <a:bodyPr/>
          <a:lstStyle/>
          <a:p>
            <a:r>
              <a:rPr lang="en-IN" dirty="0"/>
              <a:t>Undergraduate program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C428C1E-2AE8-440E-AC4C-7BE5E10CA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Demonstrate an understanding of fundamental political processes, institutions, actors, behaviour, and ideas; and familiarity with major theories, methods, and concepts of Political Science. </a:t>
            </a:r>
          </a:p>
          <a:p>
            <a:r>
              <a:rPr lang="en-I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Service to people by opting for civil services.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Times-Roman"/>
                <a:ea typeface="Calibri" panose="020F0502020204030204" pitchFamily="34" charset="0"/>
                <a:cs typeface="Times-Roman"/>
              </a:rPr>
              <a:t>To create values of  patriotism among youth.</a:t>
            </a:r>
          </a:p>
          <a:p>
            <a:r>
              <a:rPr lang="en-I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Demonstrate a proficiency in thinking systematically about political interactions in national, global and international contexts. </a:t>
            </a:r>
          </a:p>
          <a:p>
            <a:r>
              <a:rPr lang="en-I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Write effectively, engage in intellectually grounded oral debate, and form and express coherent arguments. </a:t>
            </a:r>
          </a:p>
          <a:p>
            <a:endParaRPr lang="en-I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I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513167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27FD9F-2752-4463-94BB-8741F19F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FACULTY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634E3D-7135-45AC-B907-C4569A1760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N" dirty="0"/>
              <a:t>AMRITESH SHUKLA(GUEST LECTURER)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E0F11B-1DBB-49B5-960C-4946E91046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N" dirty="0"/>
              <a:t>CHANDRASHEKHAR DEWANGAN(GUEST LECTURER)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20E048-DFB7-4019-859C-E1316FA52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6500" y="3155950"/>
            <a:ext cx="1847849" cy="1949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7825D10-9CFA-40D8-B38C-9C9CDF4AE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9950" y="3086099"/>
            <a:ext cx="205740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89940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E332EA-AE1A-476C-A53E-DF8CEC91B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75994"/>
            <a:ext cx="9603275" cy="1049235"/>
          </a:xfrm>
        </p:spPr>
        <p:txBody>
          <a:bodyPr/>
          <a:lstStyle/>
          <a:p>
            <a:r>
              <a:rPr lang="en-IN" dirty="0"/>
              <a:t>Postgraduate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B142A5-D3C1-4230-92ED-599039C53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56443"/>
          </a:xfrm>
        </p:spPr>
        <p:txBody>
          <a:bodyPr/>
          <a:lstStyle/>
          <a:p>
            <a:pPr>
              <a:spcAft>
                <a:spcPts val="220"/>
              </a:spcAft>
            </a:pPr>
            <a:r>
              <a:rPr lang="en-I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Demonstrate proficiency in thinking systematically about the ethical dimensions of Politics. Synthesize, analyse, and critically evaluate major arguments in the discipline. </a:t>
            </a:r>
          </a:p>
          <a:p>
            <a:pPr>
              <a:spcAft>
                <a:spcPts val="220"/>
              </a:spcAft>
            </a:pPr>
            <a:r>
              <a:rPr lang="en-I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Comprehend the basic structures and processes of government systems and/or theoretical underpinnings. </a:t>
            </a:r>
          </a:p>
          <a:p>
            <a:pPr>
              <a:spcAft>
                <a:spcPts val="220"/>
              </a:spcAft>
            </a:pPr>
            <a:r>
              <a:rPr lang="en-I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Analyse political problems, arguments, information, and/or theories. </a:t>
            </a:r>
          </a:p>
          <a:p>
            <a:r>
              <a:rPr lang="en-I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Apply methods appropriate for accumulating and interpreting data applicable to the discipline of political science. </a:t>
            </a:r>
          </a:p>
          <a:p>
            <a:r>
              <a:rPr lang="en-IN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Show deep understanding of politics of Chhattisgarh state.</a:t>
            </a:r>
          </a:p>
          <a:p>
            <a:r>
              <a:rPr lang="en-IN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Service to the field of higher education and research by opting a career in education or research.</a:t>
            </a:r>
          </a:p>
          <a:p>
            <a:endParaRPr lang="en-IN" sz="1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I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I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I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607773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B4A80-D6D3-4052-BAA2-FB1739247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Teaching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C19C0-6B01-42A3-92F9-F480D1226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Classroom teaching( chalk and duster)</a:t>
            </a:r>
          </a:p>
          <a:p>
            <a:r>
              <a:rPr lang="en-IN" dirty="0"/>
              <a:t>Group discussion</a:t>
            </a:r>
          </a:p>
          <a:p>
            <a:r>
              <a:rPr lang="en-IN" dirty="0"/>
              <a:t>Departmental seminar</a:t>
            </a:r>
          </a:p>
          <a:p>
            <a:r>
              <a:rPr lang="en-IN" dirty="0"/>
              <a:t>PowerPoint presentations</a:t>
            </a:r>
          </a:p>
          <a:p>
            <a:r>
              <a:rPr lang="en-IN" dirty="0"/>
              <a:t>ICT enabled teaching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3551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0DD42FD-81C1-430B-88D4-15A07E3888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Future Plans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746AF7E8-71FB-45D7-BA86-A498D0E980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959230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F5F90F-24CB-4745-BB90-2D7E75FC7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204569"/>
            <a:ext cx="9603275" cy="1049235"/>
          </a:xfrm>
        </p:spPr>
        <p:txBody>
          <a:bodyPr/>
          <a:lstStyle/>
          <a:p>
            <a:r>
              <a:rPr lang="en-IN" dirty="0"/>
              <a:t>Future Plan For Next Five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F8BE7A-F00F-4404-902A-02A5525A7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To develop UGC NET/SET, Union and State Civil Services guidance for the students.</a:t>
            </a:r>
          </a:p>
          <a:p>
            <a:r>
              <a:rPr lang="en-IN" dirty="0"/>
              <a:t>To establish an enriched Departmental Library.</a:t>
            </a:r>
          </a:p>
          <a:p>
            <a:r>
              <a:rPr lang="en-IN" dirty="0"/>
              <a:t>To develop ITC infrastructure in the Department for enabling modern teaching techniques.</a:t>
            </a:r>
          </a:p>
          <a:p>
            <a:r>
              <a:rPr lang="en-IN" dirty="0"/>
              <a:t>To develop research environment among departmental faculty.</a:t>
            </a:r>
          </a:p>
          <a:p>
            <a:r>
              <a:rPr lang="en-IN" dirty="0"/>
              <a:t>To endeavour for National Level Seminar.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574267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4EFB26-412C-433D-94DD-4EA9EC62BC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           </a:t>
            </a:r>
            <a:r>
              <a:rPr lang="en-IN" sz="4400" dirty="0"/>
              <a:t>ENROLLMENT DETAILS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28DFC6F-5451-482F-A05B-540AEE2185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5312361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D9CC83-1835-49C1-BAB9-C21A53A5C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23395"/>
            <a:ext cx="9603275" cy="1049235"/>
          </a:xfrm>
        </p:spPr>
        <p:txBody>
          <a:bodyPr/>
          <a:lstStyle/>
          <a:p>
            <a:r>
              <a:rPr lang="en-IN" dirty="0"/>
              <a:t>YEAR-WISE ENROLLMENT IN </a:t>
            </a:r>
            <a:r>
              <a:rPr lang="en-IN" dirty="0" smtClean="0"/>
              <a:t>POSTGRADUATE </a:t>
            </a:r>
            <a:r>
              <a:rPr lang="en-IN" dirty="0"/>
              <a:t>CLASSES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60158C1F-71DB-4D17-B86C-18AE4A2DB9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38145859"/>
              </p:ext>
            </p:extLst>
          </p:nvPr>
        </p:nvGraphicFramePr>
        <p:xfrm>
          <a:off x="1450975" y="2016125"/>
          <a:ext cx="9604374" cy="31623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1458">
                  <a:extLst>
                    <a:ext uri="{9D8B030D-6E8A-4147-A177-3AD203B41FA5}">
                      <a16:colId xmlns:a16="http://schemas.microsoft.com/office/drawing/2014/main" xmlns="" val="3043650529"/>
                    </a:ext>
                  </a:extLst>
                </a:gridCol>
                <a:gridCol w="3201458">
                  <a:extLst>
                    <a:ext uri="{9D8B030D-6E8A-4147-A177-3AD203B41FA5}">
                      <a16:colId xmlns:a16="http://schemas.microsoft.com/office/drawing/2014/main" xmlns="" val="2727946739"/>
                    </a:ext>
                  </a:extLst>
                </a:gridCol>
                <a:gridCol w="3201458">
                  <a:extLst>
                    <a:ext uri="{9D8B030D-6E8A-4147-A177-3AD203B41FA5}">
                      <a16:colId xmlns:a16="http://schemas.microsoft.com/office/drawing/2014/main" xmlns="" val="1112014241"/>
                    </a:ext>
                  </a:extLst>
                </a:gridCol>
              </a:tblGrid>
              <a:tr h="527050">
                <a:tc>
                  <a:txBody>
                    <a:bodyPr/>
                    <a:lstStyle/>
                    <a:p>
                      <a:r>
                        <a:rPr lang="en-IN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M.A. –I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M.A. –III SEMESTER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8952865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r>
                        <a:rPr lang="en-IN" dirty="0"/>
                        <a:t>2015-16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9358152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r>
                        <a:rPr lang="en-IN" dirty="0"/>
                        <a:t>2016-17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1974533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r>
                        <a:rPr lang="en-IN" dirty="0"/>
                        <a:t>2017-18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5479975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r>
                        <a:rPr lang="en-IN" dirty="0"/>
                        <a:t>2018-19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5697391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r>
                        <a:rPr lang="en-IN" dirty="0"/>
                        <a:t>2019-20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59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414912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866" y="532671"/>
            <a:ext cx="9603275" cy="1049235"/>
          </a:xfrm>
        </p:spPr>
        <p:txBody>
          <a:bodyPr/>
          <a:lstStyle/>
          <a:p>
            <a:r>
              <a:rPr lang="en-IN" dirty="0"/>
              <a:t> EXAM RESULT OF M.A.-POLITICAL SCIENCE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450975" y="1935229"/>
          <a:ext cx="9604375" cy="279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08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208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208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208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ENROLLED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APPEARED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RESULT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1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2014-15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endParaRPr lang="en-US" sz="240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</a:t>
                      </a:r>
                      <a:endParaRPr lang="en-US" sz="240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87.50%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2015-16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en-US" sz="240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en-US" sz="240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en-US" sz="240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100.00%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2016-17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en-US" sz="240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en-US" sz="240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100.00%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2017-18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endParaRPr lang="en-US" sz="240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100.00%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2018-19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17</a:t>
                      </a:r>
                      <a:endParaRPr lang="en-US" sz="240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17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Calibri"/>
                        </a:rPr>
                        <a:t>15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88.24%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5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2019-20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endParaRPr lang="en-US" sz="240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15</a:t>
                      </a:r>
                      <a:endParaRPr lang="en-US" sz="240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93.33%</a:t>
                      </a:r>
                      <a:endParaRPr lang="en-US" sz="24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FAD138-3906-448F-B716-2B607DC6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471144"/>
            <a:ext cx="9603275" cy="1214781"/>
          </a:xfrm>
        </p:spPr>
        <p:txBody>
          <a:bodyPr>
            <a:normAutofit/>
          </a:bodyPr>
          <a:lstStyle/>
          <a:p>
            <a:r>
              <a:rPr lang="en-IN" dirty="0"/>
              <a:t>                        </a:t>
            </a:r>
            <a:br>
              <a:rPr lang="en-IN" dirty="0"/>
            </a:br>
            <a:r>
              <a:rPr lang="en-IN" dirty="0"/>
              <a:t>                             RESULT 2015-16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15317BDA-0BBC-4E55-A6A5-B942FEB40A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37689517"/>
              </p:ext>
            </p:extLst>
          </p:nvPr>
        </p:nvGraphicFramePr>
        <p:xfrm>
          <a:off x="2404078" y="2061210"/>
          <a:ext cx="800314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629">
                  <a:extLst>
                    <a:ext uri="{9D8B030D-6E8A-4147-A177-3AD203B41FA5}">
                      <a16:colId xmlns:a16="http://schemas.microsoft.com/office/drawing/2014/main" xmlns="" val="2412771395"/>
                    </a:ext>
                  </a:extLst>
                </a:gridCol>
                <a:gridCol w="1600629">
                  <a:extLst>
                    <a:ext uri="{9D8B030D-6E8A-4147-A177-3AD203B41FA5}">
                      <a16:colId xmlns:a16="http://schemas.microsoft.com/office/drawing/2014/main" xmlns="" val="2324183253"/>
                    </a:ext>
                  </a:extLst>
                </a:gridCol>
                <a:gridCol w="1600629">
                  <a:extLst>
                    <a:ext uri="{9D8B030D-6E8A-4147-A177-3AD203B41FA5}">
                      <a16:colId xmlns:a16="http://schemas.microsoft.com/office/drawing/2014/main" xmlns="" val="3789253778"/>
                    </a:ext>
                  </a:extLst>
                </a:gridCol>
                <a:gridCol w="1600629">
                  <a:extLst>
                    <a:ext uri="{9D8B030D-6E8A-4147-A177-3AD203B41FA5}">
                      <a16:colId xmlns:a16="http://schemas.microsoft.com/office/drawing/2014/main" xmlns="" val="4179748754"/>
                    </a:ext>
                  </a:extLst>
                </a:gridCol>
                <a:gridCol w="1600629">
                  <a:extLst>
                    <a:ext uri="{9D8B030D-6E8A-4147-A177-3AD203B41FA5}">
                      <a16:colId xmlns:a16="http://schemas.microsoft.com/office/drawing/2014/main" xmlns="" val="3648889622"/>
                    </a:ext>
                  </a:extLst>
                </a:gridCol>
              </a:tblGrid>
              <a:tr h="251354">
                <a:tc>
                  <a:txBody>
                    <a:bodyPr/>
                    <a:lstStyle/>
                    <a:p>
                      <a:r>
                        <a:rPr lang="en-IN" dirty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APPERAED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FAIL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ABSENT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3250836"/>
                  </a:ext>
                </a:extLst>
              </a:tr>
              <a:tr h="251354">
                <a:tc>
                  <a:txBody>
                    <a:bodyPr/>
                    <a:lstStyle/>
                    <a:p>
                      <a:r>
                        <a:rPr lang="en-IN" dirty="0"/>
                        <a:t>B.A.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0224039"/>
                  </a:ext>
                </a:extLst>
              </a:tr>
              <a:tr h="251354">
                <a:tc>
                  <a:txBody>
                    <a:bodyPr/>
                    <a:lstStyle/>
                    <a:p>
                      <a:r>
                        <a:rPr lang="en-IN" dirty="0"/>
                        <a:t>B.A.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697074"/>
                  </a:ext>
                </a:extLst>
              </a:tr>
              <a:tr h="251354">
                <a:tc>
                  <a:txBody>
                    <a:bodyPr/>
                    <a:lstStyle/>
                    <a:p>
                      <a:r>
                        <a:rPr lang="en-IN" dirty="0"/>
                        <a:t>B.A.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6700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89367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FE9CB3-16B9-490C-9769-17936AEB0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604494"/>
            <a:ext cx="9603275" cy="1049235"/>
          </a:xfrm>
        </p:spPr>
        <p:txBody>
          <a:bodyPr>
            <a:normAutofit/>
          </a:bodyPr>
          <a:lstStyle/>
          <a:p>
            <a:r>
              <a:rPr lang="en-IN" dirty="0"/>
              <a:t>                      </a:t>
            </a:r>
            <a:br>
              <a:rPr lang="en-IN" dirty="0"/>
            </a:br>
            <a:r>
              <a:rPr lang="en-IN" dirty="0"/>
              <a:t>                              RESULT 2016-17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3A6F9887-8E13-4BA3-ABD8-9DD1340997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21238070"/>
              </p:ext>
            </p:extLst>
          </p:nvPr>
        </p:nvGraphicFramePr>
        <p:xfrm>
          <a:off x="2327879" y="2065020"/>
          <a:ext cx="800304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608">
                  <a:extLst>
                    <a:ext uri="{9D8B030D-6E8A-4147-A177-3AD203B41FA5}">
                      <a16:colId xmlns:a16="http://schemas.microsoft.com/office/drawing/2014/main" xmlns="" val="2212814071"/>
                    </a:ext>
                  </a:extLst>
                </a:gridCol>
                <a:gridCol w="1600608">
                  <a:extLst>
                    <a:ext uri="{9D8B030D-6E8A-4147-A177-3AD203B41FA5}">
                      <a16:colId xmlns:a16="http://schemas.microsoft.com/office/drawing/2014/main" xmlns="" val="2756583521"/>
                    </a:ext>
                  </a:extLst>
                </a:gridCol>
                <a:gridCol w="1600608">
                  <a:extLst>
                    <a:ext uri="{9D8B030D-6E8A-4147-A177-3AD203B41FA5}">
                      <a16:colId xmlns:a16="http://schemas.microsoft.com/office/drawing/2014/main" xmlns="" val="2045716247"/>
                    </a:ext>
                  </a:extLst>
                </a:gridCol>
                <a:gridCol w="1600608">
                  <a:extLst>
                    <a:ext uri="{9D8B030D-6E8A-4147-A177-3AD203B41FA5}">
                      <a16:colId xmlns:a16="http://schemas.microsoft.com/office/drawing/2014/main" xmlns="" val="2262595478"/>
                    </a:ext>
                  </a:extLst>
                </a:gridCol>
                <a:gridCol w="1600608">
                  <a:extLst>
                    <a:ext uri="{9D8B030D-6E8A-4147-A177-3AD203B41FA5}">
                      <a16:colId xmlns:a16="http://schemas.microsoft.com/office/drawing/2014/main" xmlns="" val="1667674359"/>
                    </a:ext>
                  </a:extLst>
                </a:gridCol>
              </a:tblGrid>
              <a:tr h="358140">
                <a:tc>
                  <a:txBody>
                    <a:bodyPr/>
                    <a:lstStyle/>
                    <a:p>
                      <a:r>
                        <a:rPr lang="en-IN" dirty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APPEARED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FAIL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ABSENT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766270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r>
                        <a:rPr lang="en-IN" dirty="0"/>
                        <a:t>B.A.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12918647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r>
                        <a:rPr lang="en-IN" dirty="0"/>
                        <a:t>B.A.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4232105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r>
                        <a:rPr lang="en-IN" dirty="0"/>
                        <a:t>B.A.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3575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7048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37F4A4-8551-42CC-B786-CA5D6270F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074" y="537819"/>
            <a:ext cx="9603275" cy="1049235"/>
          </a:xfrm>
        </p:spPr>
        <p:txBody>
          <a:bodyPr>
            <a:normAutofit/>
          </a:bodyPr>
          <a:lstStyle/>
          <a:p>
            <a:r>
              <a:rPr lang="en-IN" dirty="0"/>
              <a:t>                          </a:t>
            </a:r>
            <a:br>
              <a:rPr lang="en-IN" dirty="0"/>
            </a:br>
            <a:r>
              <a:rPr lang="en-IN" dirty="0"/>
              <a:t>                            RESULT 2017-18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1EAF3070-B2F2-4DAC-BEAE-ADA5655F16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99672275"/>
              </p:ext>
            </p:extLst>
          </p:nvPr>
        </p:nvGraphicFramePr>
        <p:xfrm>
          <a:off x="2251888" y="2073275"/>
          <a:ext cx="800364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729">
                  <a:extLst>
                    <a:ext uri="{9D8B030D-6E8A-4147-A177-3AD203B41FA5}">
                      <a16:colId xmlns:a16="http://schemas.microsoft.com/office/drawing/2014/main" xmlns="" val="2059715331"/>
                    </a:ext>
                  </a:extLst>
                </a:gridCol>
                <a:gridCol w="1600729">
                  <a:extLst>
                    <a:ext uri="{9D8B030D-6E8A-4147-A177-3AD203B41FA5}">
                      <a16:colId xmlns:a16="http://schemas.microsoft.com/office/drawing/2014/main" xmlns="" val="3162278778"/>
                    </a:ext>
                  </a:extLst>
                </a:gridCol>
                <a:gridCol w="1600729">
                  <a:extLst>
                    <a:ext uri="{9D8B030D-6E8A-4147-A177-3AD203B41FA5}">
                      <a16:colId xmlns:a16="http://schemas.microsoft.com/office/drawing/2014/main" xmlns="" val="1052996481"/>
                    </a:ext>
                  </a:extLst>
                </a:gridCol>
                <a:gridCol w="1600729">
                  <a:extLst>
                    <a:ext uri="{9D8B030D-6E8A-4147-A177-3AD203B41FA5}">
                      <a16:colId xmlns:a16="http://schemas.microsoft.com/office/drawing/2014/main" xmlns="" val="2345424296"/>
                    </a:ext>
                  </a:extLst>
                </a:gridCol>
                <a:gridCol w="1600729">
                  <a:extLst>
                    <a:ext uri="{9D8B030D-6E8A-4147-A177-3AD203B41FA5}">
                      <a16:colId xmlns:a16="http://schemas.microsoft.com/office/drawing/2014/main" xmlns="" val="31564704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APPEARED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FAIL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ABSENT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404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B.A. I*(05 Supp)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0138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B.A.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441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B.A.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2004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75148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EC8357-5A4C-476C-B4A2-6AE6FBBB78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2462" y="323849"/>
            <a:ext cx="10887075" cy="5295901"/>
          </a:xfrm>
        </p:spPr>
        <p:txBody>
          <a:bodyPr/>
          <a:lstStyle/>
          <a:p>
            <a:endParaRPr lang="en-IN" dirty="0"/>
          </a:p>
          <a:p>
            <a:pPr marL="0" indent="0">
              <a:buNone/>
            </a:pPr>
            <a:r>
              <a:rPr lang="en-IN" u="sng" dirty="0"/>
              <a:t>TOTAL SANCTIONED POSTS</a:t>
            </a:r>
          </a:p>
          <a:p>
            <a:pPr marL="0" indent="0">
              <a:buNone/>
            </a:pPr>
            <a:r>
              <a:rPr lang="en-IN" dirty="0"/>
              <a:t>PROFESSOR: 01</a:t>
            </a:r>
          </a:p>
          <a:p>
            <a:pPr marL="0" indent="0">
              <a:buNone/>
            </a:pPr>
            <a:r>
              <a:rPr lang="en-IN" dirty="0"/>
              <a:t>ASSISTANT PROFESSOR: 01</a:t>
            </a:r>
          </a:p>
          <a:p>
            <a:pPr marL="0" indent="0">
              <a:buNone/>
            </a:pPr>
            <a:r>
              <a:rPr lang="en-IN" u="sng" dirty="0"/>
              <a:t>CURRENT POSITION OF POSTS</a:t>
            </a:r>
          </a:p>
          <a:p>
            <a:pPr marL="0" indent="0">
              <a:buNone/>
            </a:pPr>
            <a:r>
              <a:rPr lang="en-IN" dirty="0"/>
              <a:t>PROFESSOR: VACANT </a:t>
            </a:r>
          </a:p>
          <a:p>
            <a:pPr marL="0" indent="0">
              <a:buNone/>
            </a:pPr>
            <a:r>
              <a:rPr lang="en-IN" dirty="0"/>
              <a:t>CURRENTLY MR.  AMRITESH SHUKLA AND MR. CHANDRASHEKHAR DEWANGAN ARE WORKING AGAINST THESE POSTS AS GUEST LECTURERS. </a:t>
            </a:r>
          </a:p>
        </p:txBody>
      </p:sp>
    </p:spTree>
    <p:extLst>
      <p:ext uri="{BB962C8B-B14F-4D97-AF65-F5344CB8AC3E}">
        <p14:creationId xmlns:p14="http://schemas.microsoft.com/office/powerpoint/2010/main" xmlns="" val="1542969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0E8E5D-40FB-4DEA-8A97-8B01235E0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547344"/>
            <a:ext cx="9603275" cy="1049235"/>
          </a:xfrm>
        </p:spPr>
        <p:txBody>
          <a:bodyPr>
            <a:normAutofit/>
          </a:bodyPr>
          <a:lstStyle/>
          <a:p>
            <a:r>
              <a:rPr lang="en-IN" dirty="0"/>
              <a:t>                         </a:t>
            </a:r>
            <a:br>
              <a:rPr lang="en-IN" dirty="0"/>
            </a:br>
            <a:r>
              <a:rPr lang="en-IN" dirty="0"/>
              <a:t>                            RESULT 2018-19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8CD51AA6-54BA-42DE-B221-F70012232A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21212041"/>
              </p:ext>
            </p:extLst>
          </p:nvPr>
        </p:nvGraphicFramePr>
        <p:xfrm>
          <a:off x="2441575" y="2035175"/>
          <a:ext cx="800364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729">
                  <a:extLst>
                    <a:ext uri="{9D8B030D-6E8A-4147-A177-3AD203B41FA5}">
                      <a16:colId xmlns:a16="http://schemas.microsoft.com/office/drawing/2014/main" xmlns="" val="1051927977"/>
                    </a:ext>
                  </a:extLst>
                </a:gridCol>
                <a:gridCol w="1600729">
                  <a:extLst>
                    <a:ext uri="{9D8B030D-6E8A-4147-A177-3AD203B41FA5}">
                      <a16:colId xmlns:a16="http://schemas.microsoft.com/office/drawing/2014/main" xmlns="" val="1950509986"/>
                    </a:ext>
                  </a:extLst>
                </a:gridCol>
                <a:gridCol w="1600729">
                  <a:extLst>
                    <a:ext uri="{9D8B030D-6E8A-4147-A177-3AD203B41FA5}">
                      <a16:colId xmlns:a16="http://schemas.microsoft.com/office/drawing/2014/main" xmlns="" val="1447300149"/>
                    </a:ext>
                  </a:extLst>
                </a:gridCol>
                <a:gridCol w="1600729">
                  <a:extLst>
                    <a:ext uri="{9D8B030D-6E8A-4147-A177-3AD203B41FA5}">
                      <a16:colId xmlns:a16="http://schemas.microsoft.com/office/drawing/2014/main" xmlns="" val="482905652"/>
                    </a:ext>
                  </a:extLst>
                </a:gridCol>
                <a:gridCol w="1600729">
                  <a:extLst>
                    <a:ext uri="{9D8B030D-6E8A-4147-A177-3AD203B41FA5}">
                      <a16:colId xmlns:a16="http://schemas.microsoft.com/office/drawing/2014/main" xmlns="" val="13585884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APPEARED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FAIL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ABSENT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027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B.A.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9632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B.A. II*(12 Supp, 1 WH)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9031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B.A.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9911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17130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F98C10-407A-474B-9C8F-F1E5936DE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                          </a:t>
            </a:r>
            <a:br>
              <a:rPr lang="en-IN" dirty="0"/>
            </a:br>
            <a:r>
              <a:rPr lang="en-IN" dirty="0"/>
              <a:t>                             RESULT 2019-20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FF5D7A2A-1CF9-44E6-8144-C67CFFABA2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28522709"/>
              </p:ext>
            </p:extLst>
          </p:nvPr>
        </p:nvGraphicFramePr>
        <p:xfrm>
          <a:off x="1450975" y="2016125"/>
          <a:ext cx="960437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875">
                  <a:extLst>
                    <a:ext uri="{9D8B030D-6E8A-4147-A177-3AD203B41FA5}">
                      <a16:colId xmlns:a16="http://schemas.microsoft.com/office/drawing/2014/main" xmlns="" val="2716235505"/>
                    </a:ext>
                  </a:extLst>
                </a:gridCol>
                <a:gridCol w="1920875">
                  <a:extLst>
                    <a:ext uri="{9D8B030D-6E8A-4147-A177-3AD203B41FA5}">
                      <a16:colId xmlns:a16="http://schemas.microsoft.com/office/drawing/2014/main" xmlns="" val="3435574460"/>
                    </a:ext>
                  </a:extLst>
                </a:gridCol>
                <a:gridCol w="1920875">
                  <a:extLst>
                    <a:ext uri="{9D8B030D-6E8A-4147-A177-3AD203B41FA5}">
                      <a16:colId xmlns:a16="http://schemas.microsoft.com/office/drawing/2014/main" xmlns="" val="2020857265"/>
                    </a:ext>
                  </a:extLst>
                </a:gridCol>
                <a:gridCol w="1920875">
                  <a:extLst>
                    <a:ext uri="{9D8B030D-6E8A-4147-A177-3AD203B41FA5}">
                      <a16:colId xmlns:a16="http://schemas.microsoft.com/office/drawing/2014/main" xmlns="" val="1795449369"/>
                    </a:ext>
                  </a:extLst>
                </a:gridCol>
                <a:gridCol w="1920875">
                  <a:extLst>
                    <a:ext uri="{9D8B030D-6E8A-4147-A177-3AD203B41FA5}">
                      <a16:colId xmlns:a16="http://schemas.microsoft.com/office/drawing/2014/main" xmlns="" val="13910929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APPEARED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FAIL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ABSENT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2653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B.A.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236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B.A.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4555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B.A.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5331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131564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0BFCFF14-928D-47F4-ABDE-A7C63B9939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RESULT ANALYSIS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1ABA7643-4069-4BEF-A8FB-95EA041759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5696810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xmlns="" id="{8EE1E6BF-1FF6-4C8D-BC30-5784086656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64127350"/>
              </p:ext>
            </p:extLst>
          </p:nvPr>
        </p:nvGraphicFramePr>
        <p:xfrm>
          <a:off x="66675" y="95251"/>
          <a:ext cx="12011025" cy="6505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6479599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xmlns="" id="{08807260-B5C7-421E-96F9-9F7ED08BEA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95453564"/>
              </p:ext>
            </p:extLst>
          </p:nvPr>
        </p:nvGraphicFramePr>
        <p:xfrm>
          <a:off x="90487" y="0"/>
          <a:ext cx="12011025" cy="6505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873363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xmlns="" id="{F4E029F1-A511-4B60-809E-B5BC2C8013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29534165"/>
              </p:ext>
            </p:extLst>
          </p:nvPr>
        </p:nvGraphicFramePr>
        <p:xfrm>
          <a:off x="90487" y="95251"/>
          <a:ext cx="12011025" cy="6505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0865391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xmlns="" id="{9D947A17-AC2A-4A4B-8108-FF4CA579AD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13407865"/>
              </p:ext>
            </p:extLst>
          </p:nvPr>
        </p:nvGraphicFramePr>
        <p:xfrm>
          <a:off x="66675" y="95251"/>
          <a:ext cx="12011025" cy="6505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9505991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973218F6-DCB7-416D-93BD-40423616041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2512115371"/>
              </p:ext>
            </p:extLst>
          </p:nvPr>
        </p:nvGraphicFramePr>
        <p:xfrm>
          <a:off x="314961" y="426720"/>
          <a:ext cx="11877040" cy="5445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4519093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1C2CD3CB-E9B3-4AFC-B296-2ABAAE27284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2552" y="486032"/>
          <a:ext cx="10692714" cy="5115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3228848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C23D262E-A1B2-476F-BBF2-1AC6CD19F08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0173" y="502508"/>
          <a:ext cx="10956324" cy="4983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EEAD95-335C-49D3-B639-CDADC6BD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718794"/>
            <a:ext cx="9603275" cy="1049235"/>
          </a:xfrm>
        </p:spPr>
        <p:txBody>
          <a:bodyPr/>
          <a:lstStyle/>
          <a:p>
            <a:r>
              <a:rPr lang="en-IN" dirty="0"/>
              <a:t>SPECIAL FEATURES OF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BC3201-2530-4A72-AD03-B5832267C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Guest lecturer </a:t>
            </a:r>
            <a:r>
              <a:rPr lang="en-IN" dirty="0" err="1"/>
              <a:t>Amritesh</a:t>
            </a:r>
            <a:r>
              <a:rPr lang="en-IN" dirty="0"/>
              <a:t> Shukla has been selected in Chhattisgarh PSC Assistant Professor Exam(Rank 3). </a:t>
            </a:r>
          </a:p>
          <a:p>
            <a:r>
              <a:rPr lang="en-IN" dirty="0"/>
              <a:t>He is pursuing Ph.D. from </a:t>
            </a:r>
            <a:r>
              <a:rPr lang="en-US" dirty="0" smtClean="0"/>
              <a:t>HEMCHAND YADAV VISHWAVIDYALAYA, </a:t>
            </a:r>
            <a:r>
              <a:rPr lang="en-US" dirty="0" smtClean="0"/>
              <a:t>DURG. </a:t>
            </a:r>
            <a:endParaRPr lang="en-IN" dirty="0"/>
          </a:p>
          <a:p>
            <a:r>
              <a:rPr lang="en-IN" dirty="0"/>
              <a:t>He is UGC NET and CG SET qualified. </a:t>
            </a:r>
          </a:p>
          <a:p>
            <a:r>
              <a:rPr lang="en-IN" dirty="0"/>
              <a:t>Guest Lecturer Chandrashekhar </a:t>
            </a:r>
            <a:r>
              <a:rPr lang="en-IN" dirty="0" err="1"/>
              <a:t>Dewangan</a:t>
            </a:r>
            <a:r>
              <a:rPr lang="en-IN" dirty="0"/>
              <a:t> is pursuing Ph.D. from </a:t>
            </a:r>
            <a:r>
              <a:rPr lang="en-US" dirty="0" smtClean="0"/>
              <a:t>HEMCHAND YADAV VISHWAVIDYALAYA, </a:t>
            </a:r>
            <a:r>
              <a:rPr lang="en-US" dirty="0" smtClean="0"/>
              <a:t>DURG.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41776173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D74EAAC-4587-47A4-A20C-9AA4A28D25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4400" dirty="0"/>
              <a:t>                      </a:t>
            </a:r>
            <a:r>
              <a:rPr lang="en-IN" sz="5400" dirty="0"/>
              <a:t>ALUMNI   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FC65B58C-459E-48A8-9592-FD5DB069E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639321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3DC21882-015E-4733-AA08-E4AAFC9B661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4124438079"/>
              </p:ext>
            </p:extLst>
          </p:nvPr>
        </p:nvGraphicFramePr>
        <p:xfrm>
          <a:off x="295275" y="257175"/>
          <a:ext cx="11277600" cy="5781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3287">
                  <a:extLst>
                    <a:ext uri="{9D8B030D-6E8A-4147-A177-3AD203B41FA5}">
                      <a16:colId xmlns:a16="http://schemas.microsoft.com/office/drawing/2014/main" xmlns="" val="1756731377"/>
                    </a:ext>
                  </a:extLst>
                </a:gridCol>
                <a:gridCol w="5003896">
                  <a:extLst>
                    <a:ext uri="{9D8B030D-6E8A-4147-A177-3AD203B41FA5}">
                      <a16:colId xmlns:a16="http://schemas.microsoft.com/office/drawing/2014/main" xmlns="" val="3206337298"/>
                    </a:ext>
                  </a:extLst>
                </a:gridCol>
                <a:gridCol w="4860417">
                  <a:extLst>
                    <a:ext uri="{9D8B030D-6E8A-4147-A177-3AD203B41FA5}">
                      <a16:colId xmlns:a16="http://schemas.microsoft.com/office/drawing/2014/main" xmlns="" val="3528975416"/>
                    </a:ext>
                  </a:extLst>
                </a:gridCol>
              </a:tblGrid>
              <a:tr h="400321">
                <a:tc>
                  <a:txBody>
                    <a:bodyPr/>
                    <a:lstStyle/>
                    <a:p>
                      <a:pPr algn="l"/>
                      <a:r>
                        <a:rPr lang="en-IN" dirty="0" err="1"/>
                        <a:t>S.No</a:t>
                      </a:r>
                      <a:r>
                        <a:rPr lang="en-IN" dirty="0"/>
                        <a:t>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dirty="0"/>
                        <a:t>OCCUPATION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92762314"/>
                  </a:ext>
                </a:extLst>
              </a:tr>
              <a:tr h="439380">
                <a:tc>
                  <a:txBody>
                    <a:bodyPr/>
                    <a:lstStyle/>
                    <a:p>
                      <a:pPr algn="l"/>
                      <a:r>
                        <a:rPr lang="en-IN" dirty="0"/>
                        <a:t>1.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Chandrashekhar Kashyap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Assistant Board Manager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33344993"/>
                  </a:ext>
                </a:extLst>
              </a:tr>
              <a:tr h="439380">
                <a:tc>
                  <a:txBody>
                    <a:bodyPr/>
                    <a:lstStyle/>
                    <a:p>
                      <a:pPr algn="l"/>
                      <a:r>
                        <a:rPr lang="en-IN" dirty="0"/>
                        <a:t>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Jitendra  Kashyap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Lecturer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82373413"/>
                  </a:ext>
                </a:extLst>
              </a:tr>
              <a:tr h="439380">
                <a:tc>
                  <a:txBody>
                    <a:bodyPr/>
                    <a:lstStyle/>
                    <a:p>
                      <a:pPr algn="l"/>
                      <a:r>
                        <a:rPr lang="en-IN" dirty="0"/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Manoj Verma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Lecturer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47811088"/>
                  </a:ext>
                </a:extLst>
              </a:tr>
              <a:tr h="576423">
                <a:tc>
                  <a:txBody>
                    <a:bodyPr/>
                    <a:lstStyle/>
                    <a:p>
                      <a:pPr algn="l"/>
                      <a:r>
                        <a:rPr lang="en-IN" dirty="0"/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Pawan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Lecturer</a:t>
                      </a: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32430669"/>
                  </a:ext>
                </a:extLst>
              </a:tr>
              <a:tr h="439380">
                <a:tc>
                  <a:txBody>
                    <a:bodyPr/>
                    <a:lstStyle/>
                    <a:p>
                      <a:pPr algn="l"/>
                      <a:r>
                        <a:rPr lang="en-IN" dirty="0"/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Babulal Sahu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Lecturer</a:t>
                      </a: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2196374"/>
                  </a:ext>
                </a:extLst>
              </a:tr>
              <a:tr h="439380">
                <a:tc>
                  <a:txBody>
                    <a:bodyPr/>
                    <a:lstStyle/>
                    <a:p>
                      <a:pPr algn="l"/>
                      <a:r>
                        <a:rPr lang="en-IN" dirty="0"/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Santoshi Thakur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Lecturer</a:t>
                      </a: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55178392"/>
                  </a:ext>
                </a:extLst>
              </a:tr>
              <a:tr h="439380">
                <a:tc>
                  <a:txBody>
                    <a:bodyPr/>
                    <a:lstStyle/>
                    <a:p>
                      <a:pPr algn="l"/>
                      <a:r>
                        <a:rPr lang="en-IN" dirty="0"/>
                        <a:t>7.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Sati Thakur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Lecturer</a:t>
                      </a: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42543788"/>
                  </a:ext>
                </a:extLst>
              </a:tr>
              <a:tr h="576423">
                <a:tc>
                  <a:txBody>
                    <a:bodyPr/>
                    <a:lstStyle/>
                    <a:p>
                      <a:pPr algn="l"/>
                      <a:r>
                        <a:rPr lang="en-IN" dirty="0"/>
                        <a:t>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Chandrashekhar </a:t>
                      </a:r>
                      <a:r>
                        <a:rPr lang="en-IN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Dewangan</a:t>
                      </a:r>
                      <a:r>
                        <a:rPr lang="en-IN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 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Guest Assistant Professor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35290409"/>
                  </a:ext>
                </a:extLst>
              </a:tr>
              <a:tr h="576423">
                <a:tc>
                  <a:txBody>
                    <a:bodyPr/>
                    <a:lstStyle/>
                    <a:p>
                      <a:pPr algn="l"/>
                      <a:r>
                        <a:rPr lang="en-IN" dirty="0"/>
                        <a:t>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Umashankar Nirmalkar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JBS Member/Politics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0441691"/>
                  </a:ext>
                </a:extLst>
              </a:tr>
              <a:tr h="576423">
                <a:tc>
                  <a:txBody>
                    <a:bodyPr/>
                    <a:lstStyle/>
                    <a:p>
                      <a:pPr algn="l"/>
                      <a:r>
                        <a:rPr lang="en-IN" dirty="0"/>
                        <a:t>10.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Hemant Baghel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Politics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26540968"/>
                  </a:ext>
                </a:extLst>
              </a:tr>
              <a:tr h="439380">
                <a:tc>
                  <a:txBody>
                    <a:bodyPr/>
                    <a:lstStyle/>
                    <a:p>
                      <a:pPr algn="l"/>
                      <a:r>
                        <a:rPr lang="en-IN" dirty="0"/>
                        <a:t>11.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Moti Baghel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Contractor/ Politics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25035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18770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CAD621C3-8506-4374-8BAD-1D23AA3CD2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79242636"/>
              </p:ext>
            </p:extLst>
          </p:nvPr>
        </p:nvGraphicFramePr>
        <p:xfrm>
          <a:off x="400049" y="443440"/>
          <a:ext cx="11058525" cy="5404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0136">
                  <a:extLst>
                    <a:ext uri="{9D8B030D-6E8A-4147-A177-3AD203B41FA5}">
                      <a16:colId xmlns:a16="http://schemas.microsoft.com/office/drawing/2014/main" xmlns="" val="4093099999"/>
                    </a:ext>
                  </a:extLst>
                </a:gridCol>
                <a:gridCol w="4533995">
                  <a:extLst>
                    <a:ext uri="{9D8B030D-6E8A-4147-A177-3AD203B41FA5}">
                      <a16:colId xmlns:a16="http://schemas.microsoft.com/office/drawing/2014/main" xmlns="" val="434498652"/>
                    </a:ext>
                  </a:extLst>
                </a:gridCol>
                <a:gridCol w="4294394">
                  <a:extLst>
                    <a:ext uri="{9D8B030D-6E8A-4147-A177-3AD203B41FA5}">
                      <a16:colId xmlns:a16="http://schemas.microsoft.com/office/drawing/2014/main" xmlns="" val="3674800914"/>
                    </a:ext>
                  </a:extLst>
                </a:gridCol>
              </a:tblGrid>
              <a:tr h="511533">
                <a:tc>
                  <a:txBody>
                    <a:bodyPr/>
                    <a:lstStyle/>
                    <a:p>
                      <a:r>
                        <a:rPr lang="en-IN" dirty="0" err="1"/>
                        <a:t>S.No</a:t>
                      </a:r>
                      <a:r>
                        <a:rPr lang="en-IN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OCCUPATION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2517805"/>
                  </a:ext>
                </a:extLst>
              </a:tr>
              <a:tr h="5537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12. 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Bhawishya Jain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Politics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75530505"/>
                  </a:ext>
                </a:extLst>
              </a:tr>
              <a:tr h="5537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13.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Sanjay Chandrakar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Computer Operator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70535646"/>
                  </a:ext>
                </a:extLst>
              </a:tr>
              <a:tr h="5537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14.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Mukesh Nirmalkar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Computer Operator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93374083"/>
                  </a:ext>
                </a:extLst>
              </a:tr>
              <a:tr h="114376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15.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Praveen Kaushik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Computer Operator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31128563"/>
                  </a:ext>
                </a:extLst>
              </a:tr>
              <a:tr h="5537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16.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Vivek Bhale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Armed Forces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1995939"/>
                  </a:ext>
                </a:extLst>
              </a:tr>
              <a:tr h="5115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17.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Doctor Sinh Tandon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Armed Forces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96622896"/>
                  </a:ext>
                </a:extLst>
              </a:tr>
              <a:tr h="5115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18.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Tamradhwaj Verma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Police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7715414"/>
                  </a:ext>
                </a:extLst>
              </a:tr>
              <a:tr h="5115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19.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Virendra Verma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Agriculture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56529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570709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0AF0C8-A21D-448F-A19D-3AE13F1219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4400" dirty="0"/>
              <a:t>                       </a:t>
            </a:r>
            <a:br>
              <a:rPr lang="en-IN" sz="4400" dirty="0"/>
            </a:br>
            <a:r>
              <a:rPr lang="en-IN" sz="4400" dirty="0"/>
              <a:t>                     PROGRAMS </a:t>
            </a:r>
            <a:br>
              <a:rPr lang="en-IN" sz="4400" dirty="0"/>
            </a:br>
            <a:r>
              <a:rPr lang="en-IN" sz="4400" dirty="0"/>
              <a:t>                    ORGANIZED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18AC71C8-EBB3-4C1C-885C-A7F3515302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822650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A767093B-8D17-44E8-95CF-A6B480387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1591421"/>
              </p:ext>
            </p:extLst>
          </p:nvPr>
        </p:nvGraphicFramePr>
        <p:xfrm>
          <a:off x="409575" y="142876"/>
          <a:ext cx="11372850" cy="6013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2936">
                  <a:extLst>
                    <a:ext uri="{9D8B030D-6E8A-4147-A177-3AD203B41FA5}">
                      <a16:colId xmlns:a16="http://schemas.microsoft.com/office/drawing/2014/main" xmlns="" val="4082895150"/>
                    </a:ext>
                  </a:extLst>
                </a:gridCol>
                <a:gridCol w="1916952">
                  <a:extLst>
                    <a:ext uri="{9D8B030D-6E8A-4147-A177-3AD203B41FA5}">
                      <a16:colId xmlns:a16="http://schemas.microsoft.com/office/drawing/2014/main" xmlns="" val="322710612"/>
                    </a:ext>
                  </a:extLst>
                </a:gridCol>
                <a:gridCol w="4786826">
                  <a:extLst>
                    <a:ext uri="{9D8B030D-6E8A-4147-A177-3AD203B41FA5}">
                      <a16:colId xmlns:a16="http://schemas.microsoft.com/office/drawing/2014/main" xmlns="" val="2138384513"/>
                    </a:ext>
                  </a:extLst>
                </a:gridCol>
                <a:gridCol w="4026136">
                  <a:extLst>
                    <a:ext uri="{9D8B030D-6E8A-4147-A177-3AD203B41FA5}">
                      <a16:colId xmlns:a16="http://schemas.microsoft.com/office/drawing/2014/main" xmlns="" val="657878413"/>
                    </a:ext>
                  </a:extLst>
                </a:gridCol>
              </a:tblGrid>
              <a:tr h="473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 err="1">
                          <a:effectLst/>
                        </a:rPr>
                        <a:t>S.No</a:t>
                      </a:r>
                      <a:r>
                        <a:rPr lang="en-IN" sz="1400" dirty="0">
                          <a:effectLst/>
                        </a:rPr>
                        <a:t>.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Date of Program 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>
                          <a:effectLst/>
                        </a:rPr>
                        <a:t>Name of program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>
                          <a:effectLst/>
                        </a:rPr>
                        <a:t>Participants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89206398"/>
                  </a:ext>
                </a:extLst>
              </a:tr>
              <a:tr h="473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1.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06/09/2018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>
                          <a:effectLst/>
                        </a:rPr>
                        <a:t>Welcome of Freshers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Ma I and M.A. III 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63377159"/>
                  </a:ext>
                </a:extLst>
              </a:tr>
              <a:tr h="473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2.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26/11/2018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Constitution Day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>
                          <a:effectLst/>
                        </a:rPr>
                        <a:t>MA and BA (all classes)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35129594"/>
                  </a:ext>
                </a:extLst>
              </a:tr>
              <a:tr h="473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>
                          <a:effectLst/>
                        </a:rPr>
                        <a:t>3.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25/01/2019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National Voters’ Day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>
                          <a:effectLst/>
                        </a:rPr>
                        <a:t>MA II and IV Sem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31671411"/>
                  </a:ext>
                </a:extLst>
              </a:tr>
              <a:tr h="473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4.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27/02/2019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Educational Tour of State legislative Assembly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>
                          <a:effectLst/>
                        </a:rPr>
                        <a:t>MA II and IV Sem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9036589"/>
                  </a:ext>
                </a:extLst>
              </a:tr>
              <a:tr h="473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5. 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04/04/2019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Farewell of final semester students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>
                          <a:effectLst/>
                        </a:rPr>
                        <a:t>MA II and IV Sem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14460777"/>
                  </a:ext>
                </a:extLst>
              </a:tr>
              <a:tr h="473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>
                          <a:effectLst/>
                        </a:rPr>
                        <a:t>6.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27/09/2019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Welcome of Freshers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>
                          <a:effectLst/>
                        </a:rPr>
                        <a:t>Ma I and M.A. III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58178938"/>
                  </a:ext>
                </a:extLst>
              </a:tr>
              <a:tr h="6376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>
                          <a:effectLst/>
                        </a:rPr>
                        <a:t>7.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11/11/2019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Lecture on article 370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Formation Political science Council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MA and BA (all classes)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64414956"/>
                  </a:ext>
                </a:extLst>
              </a:tr>
              <a:tr h="638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13/11/2019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Departmental Seminar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>
                          <a:effectLst/>
                          <a:latin typeface="+mn-lt"/>
                        </a:rPr>
                        <a:t>Ma I and M.A. III </a:t>
                      </a:r>
                      <a:endParaRPr lang="en-IN" sz="1400" dirty="0">
                        <a:effectLst/>
                        <a:latin typeface="+mn-lt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68850565"/>
                  </a:ext>
                </a:extLst>
              </a:tr>
              <a:tr h="473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>
                          <a:effectLst/>
                        </a:rPr>
                        <a:t>26/11/2019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Constitution Day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MA and BA (all classes)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35548434"/>
                  </a:ext>
                </a:extLst>
              </a:tr>
              <a:tr h="473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10.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>
                          <a:effectLst/>
                        </a:rPr>
                        <a:t>10/12/2019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World Human Rights Day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MA and BA (all classes)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67556375"/>
                  </a:ext>
                </a:extLst>
              </a:tr>
              <a:tr h="473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200" dirty="0">
                          <a:effectLst/>
                          <a:latin typeface="+mn-lt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11.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22/01/2020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Lecture on Fundamental duties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dirty="0">
                          <a:effectLst/>
                        </a:rPr>
                        <a:t>MA and BA (all classes)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6862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51427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CF4CD-01EC-4E69-B0F1-788080CC36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/>
              <a:t>MEMORABLE </a:t>
            </a:r>
            <a:r>
              <a:rPr lang="en-IN" dirty="0"/>
              <a:t>EVENTS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C07665FF-BE63-4F30-978D-34061ABE34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7510473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85F1254-6976-4047-8EEC-AB86DCBD9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FB993A89-650F-4470-BA70-346CA02459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7946" y="0"/>
            <a:ext cx="5943599" cy="339899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24D873-6C21-4AAB-99E5-6536492BA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858" y="-90816"/>
            <a:ext cx="5943600" cy="61809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D060CCF-F387-415B-85E3-20C002934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8999"/>
            <a:ext cx="6096000" cy="2826009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xmlns="" id="{2FBF8C6B-E715-43C5-BB71-D3F284EB9D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337C27A-232B-4721-B253-F6D10F0CA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490" y="-127843"/>
            <a:ext cx="3632791" cy="625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6989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8B4307E9-6C64-4F9C-9226-53E8D318936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207169"/>
            <a:ext cx="5781675" cy="5424488"/>
          </a:xfr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xmlns="" id="{48E79A10-38C7-4D70-A843-E584A566CD6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013324" y="207169"/>
            <a:ext cx="7083425" cy="5424488"/>
          </a:xfrm>
        </p:spPr>
      </p:pic>
    </p:spTree>
    <p:extLst>
      <p:ext uri="{BB962C8B-B14F-4D97-AF65-F5344CB8AC3E}">
        <p14:creationId xmlns:p14="http://schemas.microsoft.com/office/powerpoint/2010/main" xmlns="" val="19878073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9550B1-52CE-4F5A-9E6E-B53164F38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950" y="0"/>
            <a:ext cx="6619875" cy="605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990CC8-F175-4EA0-8A5C-9B1BE5FDA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1025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06523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9801AE-356C-4119-A19D-BDD3BD2EA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0"/>
            <a:ext cx="3990975" cy="6076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C63067-2AB2-4C55-9DFE-D41F94142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711" y="0"/>
            <a:ext cx="782955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2246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F145C3-8C11-4B92-9768-C9E8C7392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Achievements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C15BAC-CD92-427F-ABE9-E2CEE6820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46918"/>
          </a:xfrm>
        </p:spPr>
        <p:txBody>
          <a:bodyPr>
            <a:normAutofit fontScale="92500"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200" kern="12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Student Anju </a:t>
            </a:r>
            <a:r>
              <a:rPr lang="en-IN" sz="2200" kern="1200" dirty="0" err="1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Bairagi</a:t>
            </a:r>
            <a:r>
              <a:rPr lang="en-IN" sz="2200" kern="12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attended Pre-R.D.C.  Camp of N.S.S. in the academic session 2019-2020.</a:t>
            </a:r>
            <a:endParaRPr lang="en-IN" sz="2200" dirty="0">
              <a:effectLst/>
              <a:latin typeface="+mj-lt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2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3 Students : Rajat </a:t>
            </a:r>
            <a:r>
              <a:rPr lang="en-IN" sz="22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Dewangan</a:t>
            </a:r>
            <a:r>
              <a:rPr lang="en-IN" sz="22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Anju </a:t>
            </a:r>
            <a:r>
              <a:rPr lang="en-IN" sz="22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Bairagi</a:t>
            </a:r>
            <a:r>
              <a:rPr lang="en-IN" sz="22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and Anju </a:t>
            </a:r>
            <a:r>
              <a:rPr lang="en-IN" sz="22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Chhekar</a:t>
            </a:r>
            <a:r>
              <a:rPr lang="en-IN" sz="22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received N.S.S. “C” certificate in the academic session 2019-2020.</a:t>
            </a:r>
            <a:endParaRPr lang="en-IN" sz="2200" dirty="0">
              <a:effectLst/>
              <a:latin typeface="+mj-lt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200" kern="12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Student Bhawana secured university rank 10 in the academic session 2018-19.</a:t>
            </a:r>
            <a:endParaRPr lang="en-IN" sz="2200" dirty="0">
              <a:effectLst/>
              <a:latin typeface="+mj-lt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200" kern="1200" dirty="0" err="1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Preeti</a:t>
            </a:r>
            <a:r>
              <a:rPr lang="en-IN" sz="2200" kern="12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Varma secured 3</a:t>
            </a:r>
            <a:r>
              <a:rPr lang="en-IN" sz="2200" kern="1200" baseline="300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rd</a:t>
            </a:r>
            <a:r>
              <a:rPr lang="en-IN" sz="2200" kern="12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 university rank in the academic session 2014-15.</a:t>
            </a:r>
            <a:endParaRPr lang="en-IN" sz="2200" dirty="0">
              <a:effectLst/>
              <a:latin typeface="+mj-lt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200" kern="12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Praveen Kaushik secured 7</a:t>
            </a:r>
            <a:r>
              <a:rPr lang="en-IN" sz="2200" kern="1200" baseline="300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th</a:t>
            </a:r>
            <a:r>
              <a:rPr lang="en-IN" sz="2200" kern="12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university rank in the academic session 2009-10.</a:t>
            </a:r>
            <a:endParaRPr lang="en-IN" sz="2200" dirty="0">
              <a:effectLst/>
              <a:latin typeface="+mj-lt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2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Chandrashekhar Kashyap </a:t>
            </a:r>
            <a:r>
              <a:rPr lang="en-IN" sz="2200" kern="12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secured 2</a:t>
            </a:r>
            <a:r>
              <a:rPr lang="en-IN" sz="2200" kern="1200" baseline="300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nd</a:t>
            </a:r>
            <a:r>
              <a:rPr lang="en-IN" sz="2200" kern="12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 university rank in the academic session 2007-08.</a:t>
            </a:r>
            <a:endParaRPr lang="en-IN" sz="2200" dirty="0">
              <a:effectLst/>
              <a:latin typeface="+mj-lt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IN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4994966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C18E6-E27C-46FA-B5CE-5F31D0017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5" y="0"/>
            <a:ext cx="5867400" cy="611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D40228-B738-457F-9861-66C969E7E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008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39378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C69F96-85D3-4B61-A778-B20CBFDFB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9210"/>
            <a:ext cx="6096000" cy="5477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0D0251-823A-4A6A-8173-2CA4DA205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59210"/>
            <a:ext cx="616482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32947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AA4192-8800-4125-8D41-7357B6600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81025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8F7304-AFA7-4245-9611-BF4F84D14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0" y="-1"/>
            <a:ext cx="6296025" cy="3505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BA03B6-3863-472B-A365-13DCE65EA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49" y="3429000"/>
            <a:ext cx="62960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06520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2BC33C-B79A-43DB-A65F-BA95E1801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226142"/>
            <a:ext cx="6558118" cy="6405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096D2B-8928-481F-8AB2-BA4610C7A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18" y="-226142"/>
            <a:ext cx="5742037" cy="640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1093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E806E52-1CBA-4596-A377-2C34ECDF7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                                   </a:t>
            </a:r>
            <a:r>
              <a:rPr lang="en-IN" sz="5400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1B97716-9F30-4BFE-95F2-4A0FE45F7D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07071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E9819-78B2-4BFE-A512-0342BCA08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dirty="0"/>
              <a:t>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ADCB8C-FC04-4C47-B4B3-336C64E40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I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The Political Science department seeks to empower youth and provide quality education that will equip them to face future challenges  and make them responsible and proactive citizens with democratic values.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765902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D37B03-1FA4-4674-9EF0-F4B8B009B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dirty="0"/>
              <a:t>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82D863-730D-4C75-AFE5-C2EB58313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1"/>
            <a:ext cx="9603275" cy="3899293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To teach democratic values.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To inculcate critical thinking among young minds thereby helping them to achieve academic excellence.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To create an effective-teaching learning environment that enables the students to realise their full potential.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To inculcate a sense of environmental responsibility and philanthropic values among students so that they understand their duty towards community.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98239827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1373</TotalTime>
  <Words>2452</Words>
  <Application>Microsoft Office PowerPoint</Application>
  <PresentationFormat>Custom</PresentationFormat>
  <Paragraphs>464</Paragraphs>
  <Slides>74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Gallery</vt:lpstr>
      <vt:lpstr>Department of Political science</vt:lpstr>
      <vt:lpstr>contents</vt:lpstr>
      <vt:lpstr>ABOUT THE DEPARTMENT</vt:lpstr>
      <vt:lpstr>FACULTY MEMBERS</vt:lpstr>
      <vt:lpstr>Slide 5</vt:lpstr>
      <vt:lpstr>SPECIAL FEATURES OF DEPARTMENT</vt:lpstr>
      <vt:lpstr>Achievements</vt:lpstr>
      <vt:lpstr>VISION</vt:lpstr>
      <vt:lpstr>Mission</vt:lpstr>
      <vt:lpstr>GOALS</vt:lpstr>
      <vt:lpstr>Objectives</vt:lpstr>
      <vt:lpstr>Core values</vt:lpstr>
      <vt:lpstr>Course outcomes</vt:lpstr>
      <vt:lpstr>Undergraduate program</vt:lpstr>
      <vt:lpstr>Political theory( paper code 0113)</vt:lpstr>
      <vt:lpstr>Indian government and politics(paper code-0114)</vt:lpstr>
      <vt:lpstr>Western political thought(paper code-0183)</vt:lpstr>
      <vt:lpstr>Comparative Politics(paper code-0184) </vt:lpstr>
      <vt:lpstr>International Relations( paper code-0244) </vt:lpstr>
      <vt:lpstr>Public Administration(Paper-0245) </vt:lpstr>
      <vt:lpstr>Postgraduate program</vt:lpstr>
      <vt:lpstr>Indian Political thought</vt:lpstr>
      <vt:lpstr>Indian Government and politics-1</vt:lpstr>
      <vt:lpstr>Comparative politics-1</vt:lpstr>
      <vt:lpstr>International organization</vt:lpstr>
      <vt:lpstr>Western Political thought </vt:lpstr>
      <vt:lpstr>Indian Government and politics-2</vt:lpstr>
      <vt:lpstr>Comparative politics of developing countries</vt:lpstr>
      <vt:lpstr>Indian Foreign Policy</vt:lpstr>
      <vt:lpstr>Theory of International Relations-1</vt:lpstr>
      <vt:lpstr>Public Administration-1</vt:lpstr>
      <vt:lpstr>Research Methodology-1</vt:lpstr>
      <vt:lpstr>Politics of Chhattisgarh-1</vt:lpstr>
      <vt:lpstr>Theory of International Relations-2</vt:lpstr>
      <vt:lpstr>Public Administration-2</vt:lpstr>
      <vt:lpstr>Research Methodology-2</vt:lpstr>
      <vt:lpstr>Politics of Chhattisgarh-2</vt:lpstr>
      <vt:lpstr>Program outcome</vt:lpstr>
      <vt:lpstr>Undergraduate program</vt:lpstr>
      <vt:lpstr>Postgraduate program</vt:lpstr>
      <vt:lpstr>Teaching methodology</vt:lpstr>
      <vt:lpstr>Future Plans</vt:lpstr>
      <vt:lpstr>Future Plan For Next Five Years</vt:lpstr>
      <vt:lpstr>           ENROLLMENT DETAILS</vt:lpstr>
      <vt:lpstr>YEAR-WISE ENROLLMENT IN POSTGRADUATE CLASSES </vt:lpstr>
      <vt:lpstr> EXAM RESULT OF M.A.-POLITICAL SCIENCE</vt:lpstr>
      <vt:lpstr>                                                      RESULT 2015-16</vt:lpstr>
      <vt:lpstr>                                                     RESULT 2016-17</vt:lpstr>
      <vt:lpstr>                                                       RESULT 2017-18 </vt:lpstr>
      <vt:lpstr>                                                      RESULT 2018-19</vt:lpstr>
      <vt:lpstr>                                                         RESULT 2019-20</vt:lpstr>
      <vt:lpstr>RESULT ANALYSIS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                      ALUMNI   </vt:lpstr>
      <vt:lpstr>Slide 61</vt:lpstr>
      <vt:lpstr>Slide 62</vt:lpstr>
      <vt:lpstr>                                             PROGRAMS                      ORGANIZED</vt:lpstr>
      <vt:lpstr>Slide 64</vt:lpstr>
      <vt:lpstr>MEMORABLE EVENTS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                                    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GOVERNMENT C.L.C. COLLEGE PATAN</dc:title>
  <dc:creator>surabhi buxy</dc:creator>
  <cp:lastModifiedBy>XYZ</cp:lastModifiedBy>
  <cp:revision>280</cp:revision>
  <dcterms:created xsi:type="dcterms:W3CDTF">2021-03-06T06:04:27Z</dcterms:created>
  <dcterms:modified xsi:type="dcterms:W3CDTF">2021-09-14T03:38:54Z</dcterms:modified>
</cp:coreProperties>
</file>